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340" r:id="rId3"/>
    <p:sldId id="324" r:id="rId4"/>
    <p:sldId id="314" r:id="rId5"/>
    <p:sldId id="281" r:id="rId6"/>
    <p:sldId id="325" r:id="rId7"/>
    <p:sldId id="326" r:id="rId8"/>
    <p:sldId id="302" r:id="rId9"/>
    <p:sldId id="327" r:id="rId10"/>
    <p:sldId id="329" r:id="rId11"/>
    <p:sldId id="328" r:id="rId12"/>
    <p:sldId id="262" r:id="rId13"/>
    <p:sldId id="330" r:id="rId14"/>
    <p:sldId id="263" r:id="rId15"/>
    <p:sldId id="331" r:id="rId16"/>
    <p:sldId id="332" r:id="rId17"/>
    <p:sldId id="264" r:id="rId18"/>
    <p:sldId id="333" r:id="rId19"/>
    <p:sldId id="334" r:id="rId20"/>
    <p:sldId id="335" r:id="rId21"/>
    <p:sldId id="336" r:id="rId22"/>
    <p:sldId id="303" r:id="rId23"/>
    <p:sldId id="309" r:id="rId24"/>
    <p:sldId id="337" r:id="rId25"/>
    <p:sldId id="305" r:id="rId26"/>
    <p:sldId id="306" r:id="rId27"/>
    <p:sldId id="321" r:id="rId28"/>
    <p:sldId id="307" r:id="rId29"/>
    <p:sldId id="275" r:id="rId30"/>
    <p:sldId id="308" r:id="rId31"/>
    <p:sldId id="338" r:id="rId32"/>
    <p:sldId id="276"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94662" autoAdjust="0"/>
  </p:normalViewPr>
  <p:slideViewPr>
    <p:cSldViewPr>
      <p:cViewPr varScale="1">
        <p:scale>
          <a:sx n="93" d="100"/>
          <a:sy n="93" d="100"/>
        </p:scale>
        <p:origin x="726" y="78"/>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87352-39DA-44BA-9AC2-77DFFC269316}" type="datetimeFigureOut">
              <a:rPr lang="en-US" smtClean="0"/>
              <a:pPr/>
              <a:t>2/27/2022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C97C9-D56A-4319-9EBF-6C44882A9BAE}" type="slidenum">
              <a:rPr lang="en-US" smtClean="0"/>
              <a:pPr/>
              <a:t>‹#›</a:t>
            </a:fld>
            <a:endParaRPr lang="en-US"/>
          </a:p>
        </p:txBody>
      </p:sp>
    </p:spTree>
    <p:extLst>
      <p:ext uri="{BB962C8B-B14F-4D97-AF65-F5344CB8AC3E}">
        <p14:creationId xmlns:p14="http://schemas.microsoft.com/office/powerpoint/2010/main" val="165344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94;p2: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50838208 w 120000"/>
              <a:gd name="T3" fmla="*/ 0 h 120000"/>
              <a:gd name="T4" fmla="*/ 250838208 w 120000"/>
              <a:gd name="T5" fmla="*/ 79366777 h 120000"/>
              <a:gd name="T6" fmla="*/ 0 w 120000"/>
              <a:gd name="T7" fmla="*/ 7936677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099" name="Google Shape;95;p2: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vi-VN" smtClean="0">
              <a:latin typeface="Calibri" panose="020F0502020204030204" pitchFamily="34" charset="0"/>
            </a:endParaRPr>
          </a:p>
        </p:txBody>
      </p:sp>
      <p:sp>
        <p:nvSpPr>
          <p:cNvPr id="96" name="Google Shape;96;p2:notes"/>
          <p:cNvSpPr>
            <a:spLocks noGrp="1"/>
          </p:cNvSpPr>
          <p:nvPr>
            <p:ph type="sldNum" sz="quarter" idx="5"/>
          </p:nvPr>
        </p:nvSpPr>
        <p:spPr>
          <a:xfrm>
            <a:off x="3884613" y="8685213"/>
            <a:ext cx="2971800" cy="458787"/>
          </a:xfrm>
        </p:spPr>
        <p:txBody>
          <a:bodyPr spcFirstLastPara="1" lIns="91425" tIns="45700" rIns="91425" bIns="45700">
            <a:noAutofit/>
          </a:bodyPr>
          <a:lstStyle/>
          <a:p>
            <a:pPr fontAlgn="auto">
              <a:spcBef>
                <a:spcPts val="0"/>
              </a:spcBef>
              <a:spcAft>
                <a:spcPts val="0"/>
              </a:spcAft>
              <a:buClr>
                <a:srgbClr val="000000"/>
              </a:buClr>
              <a:buFont typeface="Arial"/>
              <a:buNone/>
              <a:defRPr/>
            </a:pPr>
            <a:fld id="{93D36F90-3256-497D-8160-4045F5A2F4EB}" type="slidenum">
              <a:rPr lang="en-US" sz="1400" kern="0">
                <a:solidFill>
                  <a:srgbClr val="000000"/>
                </a:solidFill>
                <a:latin typeface="Arial"/>
                <a:cs typeface="Arial"/>
                <a:sym typeface="Arial"/>
              </a:rPr>
              <a:pPr fontAlgn="auto">
                <a:spcBef>
                  <a:spcPts val="0"/>
                </a:spcBef>
                <a:spcAft>
                  <a:spcPts val="0"/>
                </a:spcAft>
                <a:buClr>
                  <a:srgbClr val="000000"/>
                </a:buClr>
                <a:buFont typeface="Arial"/>
                <a:buNone/>
                <a:defRPr/>
              </a:pPr>
              <a:t>1</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101813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BC97C9-D56A-4319-9EBF-6C44882A9BAE}" type="slidenum">
              <a:rPr lang="en-US" smtClean="0"/>
              <a:pPr/>
              <a:t>6</a:t>
            </a:fld>
            <a:endParaRPr lang="en-US"/>
          </a:p>
        </p:txBody>
      </p:sp>
    </p:spTree>
    <p:extLst>
      <p:ext uri="{BB962C8B-B14F-4D97-AF65-F5344CB8AC3E}">
        <p14:creationId xmlns:p14="http://schemas.microsoft.com/office/powerpoint/2010/main" val="4737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BC97C9-D56A-4319-9EBF-6C44882A9BAE}" type="slidenum">
              <a:rPr lang="en-US" smtClean="0"/>
              <a:pPr/>
              <a:t>11</a:t>
            </a:fld>
            <a:endParaRPr lang="en-US"/>
          </a:p>
        </p:txBody>
      </p:sp>
    </p:spTree>
    <p:extLst>
      <p:ext uri="{BB962C8B-B14F-4D97-AF65-F5344CB8AC3E}">
        <p14:creationId xmlns:p14="http://schemas.microsoft.com/office/powerpoint/2010/main" val="165431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BC97C9-D56A-4319-9EBF-6C44882A9BAE}" type="slidenum">
              <a:rPr lang="en-US" smtClean="0"/>
              <a:pPr/>
              <a:t>14</a:t>
            </a:fld>
            <a:endParaRPr lang="en-US"/>
          </a:p>
        </p:txBody>
      </p:sp>
    </p:spTree>
    <p:extLst>
      <p:ext uri="{BB962C8B-B14F-4D97-AF65-F5344CB8AC3E}">
        <p14:creationId xmlns:p14="http://schemas.microsoft.com/office/powerpoint/2010/main" val="349495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BC97C9-D56A-4319-9EBF-6C44882A9BAE}" type="slidenum">
              <a:rPr lang="en-US" smtClean="0"/>
              <a:pPr/>
              <a:t>18</a:t>
            </a:fld>
            <a:endParaRPr lang="en-US"/>
          </a:p>
        </p:txBody>
      </p:sp>
    </p:spTree>
    <p:extLst>
      <p:ext uri="{BB962C8B-B14F-4D97-AF65-F5344CB8AC3E}">
        <p14:creationId xmlns:p14="http://schemas.microsoft.com/office/powerpoint/2010/main" val="364763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867A55B-C45A-4DA0-A7BF-15BD8B86D0E7}"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312721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7A55B-C45A-4DA0-A7BF-15BD8B86D0E7}"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92342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7"/>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7A55B-C45A-4DA0-A7BF-15BD8B86D0E7}"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2175663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F717E2-DE63-4075-B056-E233394D2517}"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4176E2-9AC3-431A-A655-C68F20BED150}" type="slidenum">
              <a:rPr lang="en-US" altLang="vi-VN"/>
              <a:pPr>
                <a:defRPr/>
              </a:pPr>
              <a:t>‹#›</a:t>
            </a:fld>
            <a:endParaRPr lang="en-US" altLang="vi-VN"/>
          </a:p>
        </p:txBody>
      </p:sp>
    </p:spTree>
    <p:extLst>
      <p:ext uri="{BB962C8B-B14F-4D97-AF65-F5344CB8AC3E}">
        <p14:creationId xmlns:p14="http://schemas.microsoft.com/office/powerpoint/2010/main" val="2724382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4B6F34-C1E5-42EA-AB91-4C743E856BBD}"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1FC764-CDB4-41F3-999B-0B5B9D0F7C98}" type="slidenum">
              <a:rPr lang="en-US" altLang="vi-VN"/>
              <a:pPr>
                <a:defRPr/>
              </a:pPr>
              <a:t>‹#›</a:t>
            </a:fld>
            <a:endParaRPr lang="en-US" altLang="vi-VN"/>
          </a:p>
        </p:txBody>
      </p:sp>
    </p:spTree>
    <p:extLst>
      <p:ext uri="{BB962C8B-B14F-4D97-AF65-F5344CB8AC3E}">
        <p14:creationId xmlns:p14="http://schemas.microsoft.com/office/powerpoint/2010/main" val="3024005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E8AD1B-4274-4B1B-B415-6A205F26CC84}"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34ABA1-D4C9-47F1-93CA-213577813353}" type="slidenum">
              <a:rPr lang="en-US" altLang="vi-VN"/>
              <a:pPr>
                <a:defRPr/>
              </a:pPr>
              <a:t>‹#›</a:t>
            </a:fld>
            <a:endParaRPr lang="en-US" altLang="vi-VN"/>
          </a:p>
        </p:txBody>
      </p:sp>
    </p:spTree>
    <p:extLst>
      <p:ext uri="{BB962C8B-B14F-4D97-AF65-F5344CB8AC3E}">
        <p14:creationId xmlns:p14="http://schemas.microsoft.com/office/powerpoint/2010/main" val="180643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4D6FCA-3410-4F7C-8EF8-08EFE01C054D}"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A101B8-9F72-4238-AB66-3F1B72622DFB}" type="slidenum">
              <a:rPr lang="en-US" altLang="vi-VN"/>
              <a:pPr>
                <a:defRPr/>
              </a:pPr>
              <a:t>‹#›</a:t>
            </a:fld>
            <a:endParaRPr lang="en-US" altLang="vi-VN"/>
          </a:p>
        </p:txBody>
      </p:sp>
    </p:spTree>
    <p:extLst>
      <p:ext uri="{BB962C8B-B14F-4D97-AF65-F5344CB8AC3E}">
        <p14:creationId xmlns:p14="http://schemas.microsoft.com/office/powerpoint/2010/main" val="609438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76CFEB-30F0-4D5A-B1FB-05F5E6C33D4C}" type="datetimeFigureOut">
              <a:rPr lang="en-US">
                <a:solidFill>
                  <a:prstClr val="black">
                    <a:tint val="75000"/>
                  </a:prstClr>
                </a:solidFill>
              </a:rPr>
              <a:pPr>
                <a:defRPr/>
              </a:pPr>
              <a:t>2/27/2022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70AED2-525A-4E2B-B66E-52ECE212D5EC}" type="slidenum">
              <a:rPr lang="en-US" altLang="vi-VN"/>
              <a:pPr>
                <a:defRPr/>
              </a:pPr>
              <a:t>‹#›</a:t>
            </a:fld>
            <a:endParaRPr lang="en-US" altLang="vi-VN"/>
          </a:p>
        </p:txBody>
      </p:sp>
    </p:spTree>
    <p:extLst>
      <p:ext uri="{BB962C8B-B14F-4D97-AF65-F5344CB8AC3E}">
        <p14:creationId xmlns:p14="http://schemas.microsoft.com/office/powerpoint/2010/main" val="2945344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3BD91C-B261-4AF3-92C0-C339234ADA33}" type="datetimeFigureOut">
              <a:rPr lang="en-US">
                <a:solidFill>
                  <a:prstClr val="black">
                    <a:tint val="75000"/>
                  </a:prstClr>
                </a:solidFill>
              </a:rPr>
              <a:pPr>
                <a:defRPr/>
              </a:pPr>
              <a:t>2/27/2022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5D7D877-181F-45E4-B802-CC76A4432508}" type="slidenum">
              <a:rPr lang="en-US" altLang="vi-VN"/>
              <a:pPr>
                <a:defRPr/>
              </a:pPr>
              <a:t>‹#›</a:t>
            </a:fld>
            <a:endParaRPr lang="en-US" altLang="vi-VN"/>
          </a:p>
        </p:txBody>
      </p:sp>
    </p:spTree>
    <p:extLst>
      <p:ext uri="{BB962C8B-B14F-4D97-AF65-F5344CB8AC3E}">
        <p14:creationId xmlns:p14="http://schemas.microsoft.com/office/powerpoint/2010/main" val="1989870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6F5364-4DA2-439B-B92B-663DB58D4C16}" type="datetimeFigureOut">
              <a:rPr lang="en-US">
                <a:solidFill>
                  <a:prstClr val="black">
                    <a:tint val="75000"/>
                  </a:prstClr>
                </a:solidFill>
              </a:rPr>
              <a:pPr>
                <a:defRPr/>
              </a:pPr>
              <a:t>2/27/2022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D7B2AFF-3302-40DF-AAFE-707A3D5EB706}" type="slidenum">
              <a:rPr lang="en-US" altLang="vi-VN"/>
              <a:pPr>
                <a:defRPr/>
              </a:pPr>
              <a:t>‹#›</a:t>
            </a:fld>
            <a:endParaRPr lang="en-US" altLang="vi-VN"/>
          </a:p>
        </p:txBody>
      </p:sp>
    </p:spTree>
    <p:extLst>
      <p:ext uri="{BB962C8B-B14F-4D97-AF65-F5344CB8AC3E}">
        <p14:creationId xmlns:p14="http://schemas.microsoft.com/office/powerpoint/2010/main" val="4267186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8245BE-D6DF-4221-8CCA-FA193F114F0E}"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035463-F9FF-40F5-A26C-07C1EEED109C}" type="slidenum">
              <a:rPr lang="en-US" altLang="vi-VN"/>
              <a:pPr>
                <a:defRPr/>
              </a:pPr>
              <a:t>‹#›</a:t>
            </a:fld>
            <a:endParaRPr lang="en-US" altLang="vi-VN"/>
          </a:p>
        </p:txBody>
      </p:sp>
    </p:spTree>
    <p:extLst>
      <p:ext uri="{BB962C8B-B14F-4D97-AF65-F5344CB8AC3E}">
        <p14:creationId xmlns:p14="http://schemas.microsoft.com/office/powerpoint/2010/main" val="741443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7A55B-C45A-4DA0-A7BF-15BD8B86D0E7}"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72055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6645D8-2DB6-425C-9510-3BB1C6C003A9}" type="datetimeFigureOut">
              <a:rPr lang="en-US">
                <a:solidFill>
                  <a:prstClr val="black">
                    <a:tint val="75000"/>
                  </a:prstClr>
                </a:solidFill>
              </a:rPr>
              <a:pPr>
                <a:defRPr/>
              </a:pPr>
              <a:t>2/27/2022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F53601-C681-4D62-833B-EA62C99A8D10}" type="slidenum">
              <a:rPr lang="en-US" altLang="vi-VN"/>
              <a:pPr>
                <a:defRPr/>
              </a:pPr>
              <a:t>‹#›</a:t>
            </a:fld>
            <a:endParaRPr lang="en-US" altLang="vi-VN"/>
          </a:p>
        </p:txBody>
      </p:sp>
    </p:spTree>
    <p:extLst>
      <p:ext uri="{BB962C8B-B14F-4D97-AF65-F5344CB8AC3E}">
        <p14:creationId xmlns:p14="http://schemas.microsoft.com/office/powerpoint/2010/main" val="117273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5A7875-C138-4FA6-888B-3EBCC1B40780}"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5D0FC3-B827-45C3-9E10-76CC12E8531E}" type="slidenum">
              <a:rPr lang="en-US" altLang="vi-VN"/>
              <a:pPr>
                <a:defRPr/>
              </a:pPr>
              <a:t>‹#›</a:t>
            </a:fld>
            <a:endParaRPr lang="en-US" altLang="vi-VN"/>
          </a:p>
        </p:txBody>
      </p:sp>
    </p:spTree>
    <p:extLst>
      <p:ext uri="{BB962C8B-B14F-4D97-AF65-F5344CB8AC3E}">
        <p14:creationId xmlns:p14="http://schemas.microsoft.com/office/powerpoint/2010/main" val="258221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8EE61F-14B7-4AF4-8191-3FBF057AE57E}"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5820B9-8EEB-43AB-A87D-96A4B789517B}" type="slidenum">
              <a:rPr lang="en-US" altLang="vi-VN"/>
              <a:pPr>
                <a:defRPr/>
              </a:pPr>
              <a:t>‹#›</a:t>
            </a:fld>
            <a:endParaRPr lang="en-US" altLang="vi-VN"/>
          </a:p>
        </p:txBody>
      </p:sp>
    </p:spTree>
    <p:extLst>
      <p:ext uri="{BB962C8B-B14F-4D97-AF65-F5344CB8AC3E}">
        <p14:creationId xmlns:p14="http://schemas.microsoft.com/office/powerpoint/2010/main" val="48485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67A55B-C45A-4DA0-A7BF-15BD8B86D0E7}" type="datetimeFigureOut">
              <a:rPr lang="en-US" smtClean="0"/>
              <a:pPr/>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107546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67A55B-C45A-4DA0-A7BF-15BD8B86D0E7}"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211767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67A55B-C45A-4DA0-A7BF-15BD8B86D0E7}" type="datetimeFigureOut">
              <a:rPr lang="en-US" smtClean="0"/>
              <a:pPr/>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68987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7A55B-C45A-4DA0-A7BF-15BD8B86D0E7}" type="datetimeFigureOut">
              <a:rPr lang="en-US" smtClean="0"/>
              <a:pPr/>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8591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7A55B-C45A-4DA0-A7BF-15BD8B86D0E7}" type="datetimeFigureOut">
              <a:rPr lang="en-US" smtClean="0"/>
              <a:pPr/>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58239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867A55B-C45A-4DA0-A7BF-15BD8B86D0E7}"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289246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867A55B-C45A-4DA0-A7BF-15BD8B86D0E7}" type="datetimeFigureOut">
              <a:rPr lang="en-US" smtClean="0"/>
              <a:pPr/>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428958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867A55B-C45A-4DA0-A7BF-15BD8B86D0E7}" type="datetimeFigureOut">
              <a:rPr lang="en-US" smtClean="0"/>
              <a:pPr/>
              <a:t>2/27/2022</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2775961-C6AB-48AA-A733-5C9C47D2C095}" type="slidenum">
              <a:rPr lang="en-US" smtClean="0"/>
              <a:pPr/>
              <a:t>‹#›</a:t>
            </a:fld>
            <a:endParaRPr lang="en-US"/>
          </a:p>
        </p:txBody>
      </p:sp>
    </p:spTree>
    <p:extLst>
      <p:ext uri="{BB962C8B-B14F-4D97-AF65-F5344CB8AC3E}">
        <p14:creationId xmlns:p14="http://schemas.microsoft.com/office/powerpoint/2010/main" val="191212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fld id="{F96D7545-AE4C-482A-8373-1F093000B253}" type="datetimeFigureOut">
              <a:rPr lang="en-US">
                <a:solidFill>
                  <a:prstClr val="black">
                    <a:tint val="75000"/>
                  </a:prstClr>
                </a:solidFill>
              </a:rPr>
              <a:pPr>
                <a:defRPr/>
              </a:pPr>
              <a:t>2/27/2022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fontAlgn="base">
              <a:spcBef>
                <a:spcPct val="0"/>
              </a:spcBef>
              <a:spcAft>
                <a:spcPct val="0"/>
              </a:spcAft>
              <a:defRPr/>
            </a:pPr>
            <a:fld id="{E147111C-17D2-4763-A9D6-124FD9CB3ADD}" type="slidenum">
              <a:rPr lang="en-US" altLang="vi-VN">
                <a:cs typeface="Arial" panose="020B0604020202020204" pitchFamily="34" charset="0"/>
              </a:rPr>
              <a:pPr fontAlgn="base">
                <a:spcBef>
                  <a:spcPct val="0"/>
                </a:spcBef>
                <a:spcAft>
                  <a:spcPct val="0"/>
                </a:spcAft>
                <a:defRPr/>
              </a:pPr>
              <a:t>‹#›</a:t>
            </a:fld>
            <a:endParaRPr lang="en-US" altLang="vi-VN">
              <a:cs typeface="Arial" panose="020B0604020202020204" pitchFamily="34" charset="0"/>
            </a:endParaRPr>
          </a:p>
        </p:txBody>
      </p:sp>
    </p:spTree>
    <p:extLst>
      <p:ext uri="{BB962C8B-B14F-4D97-AF65-F5344CB8AC3E}">
        <p14:creationId xmlns:p14="http://schemas.microsoft.com/office/powerpoint/2010/main" val="1933612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5.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34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550" y="4082653"/>
            <a:ext cx="3334941" cy="114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Google Shape;98;p2"/>
          <p:cNvPicPr preferRelativeResize="0"/>
          <p:nvPr/>
        </p:nvPicPr>
        <p:blipFill rotWithShape="1">
          <a:blip r:embed="rId4"/>
          <a:srcRect l="6027" t="45612" r="46939" b="16614"/>
          <a:stretch/>
        </p:blipFill>
        <p:spPr>
          <a:xfrm>
            <a:off x="657225" y="-113109"/>
            <a:ext cx="8782050" cy="4442222"/>
          </a:xfrm>
          <a:prstGeom prst="rect">
            <a:avLst/>
          </a:prstGeom>
          <a:noFill/>
          <a:ln>
            <a:noFill/>
          </a:ln>
          <a:effectLst>
            <a:outerShdw blurRad="50800" dist="63500" dir="5400000" sx="102000" sy="102000" algn="ctr" rotWithShape="0">
              <a:srgbClr val="000000">
                <a:alpha val="42745"/>
              </a:srgbClr>
            </a:outerShdw>
          </a:effectLst>
        </p:spPr>
      </p:pic>
      <p:pic>
        <p:nvPicPr>
          <p:cNvPr id="99" name="Google Shape;99;p2"/>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t="63870" r="26743"/>
          <a:stretch>
            <a:fillRect/>
          </a:stretch>
        </p:blipFill>
        <p:spPr bwMode="auto">
          <a:xfrm>
            <a:off x="6794897" y="3161110"/>
            <a:ext cx="25050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Google Shape;100;p2"/>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l="26743" t="63870"/>
          <a:stretch>
            <a:fillRect/>
          </a:stretch>
        </p:blipFill>
        <p:spPr bwMode="auto">
          <a:xfrm>
            <a:off x="7835504" y="3864769"/>
            <a:ext cx="1721644" cy="126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Google Shape;101;p2"/>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t="23463" r="71083" b="46860"/>
          <a:stretch>
            <a:fillRect/>
          </a:stretch>
        </p:blipFill>
        <p:spPr bwMode="auto">
          <a:xfrm>
            <a:off x="-265510" y="-94060"/>
            <a:ext cx="1969295" cy="212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oogle Shape;102;p2"/>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l="27293" t="7312" r="32213" b="28912"/>
          <a:stretch>
            <a:fillRect/>
          </a:stretch>
        </p:blipFill>
        <p:spPr bwMode="auto">
          <a:xfrm rot="-919250">
            <a:off x="8401050" y="-51197"/>
            <a:ext cx="877491" cy="13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2387203"/>
            <a:ext cx="2301479" cy="275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3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9303" y="3332560"/>
            <a:ext cx="152281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extLst>
          </p:cNvPr>
          <p:cNvSpPr/>
          <p:nvPr/>
        </p:nvSpPr>
        <p:spPr>
          <a:xfrm>
            <a:off x="1828800" y="655041"/>
            <a:ext cx="5651215" cy="830997"/>
          </a:xfrm>
          <a:prstGeom prst="rect">
            <a:avLst/>
          </a:prstGeom>
          <a:noFill/>
        </p:spPr>
        <p:txBody>
          <a:bodyPr>
            <a:spAutoFit/>
          </a:bodyPr>
          <a:lstStyle/>
          <a:p>
            <a:pPr algn="ctr" defTabSz="685835" eaLnBrk="0" fontAlgn="base" hangingPunct="0">
              <a:spcBef>
                <a:spcPct val="0"/>
              </a:spcBef>
              <a:spcAft>
                <a:spcPct val="0"/>
              </a:spcAft>
              <a:defRPr/>
            </a:pPr>
            <a:r>
              <a:rPr lang="en-US" sz="2400" b="1">
                <a:ln w="6600">
                  <a:solidFill>
                    <a:srgbClr val="C0504D"/>
                  </a:solidFill>
                  <a:prstDash val="solid"/>
                </a:ln>
                <a:solidFill>
                  <a:srgbClr val="FF0000"/>
                </a:solidFill>
                <a:effectLst>
                  <a:outerShdw dist="38100" dir="2700000" algn="tl" rotWithShape="0">
                    <a:srgbClr val="C0504D"/>
                  </a:outerShdw>
                </a:effectLst>
                <a:cs typeface="Times New Roman" pitchFamily="18" charset="0"/>
              </a:rPr>
              <a:t>ỦY BAN NHÂN DÂN QUẬN PHÚ NHUẬN</a:t>
            </a:r>
          </a:p>
          <a:p>
            <a:pPr algn="ctr" defTabSz="685835" eaLnBrk="0" fontAlgn="base" hangingPunct="0">
              <a:spcBef>
                <a:spcPct val="0"/>
              </a:spcBef>
              <a:spcAft>
                <a:spcPct val="0"/>
              </a:spcAft>
              <a:defRPr/>
            </a:pPr>
            <a:r>
              <a:rPr lang="en-US" sz="2400" b="1">
                <a:ln w="6600">
                  <a:solidFill>
                    <a:srgbClr val="C0504D"/>
                  </a:solidFill>
                  <a:prstDash val="solid"/>
                </a:ln>
                <a:solidFill>
                  <a:srgbClr val="FF0000"/>
                </a:solidFill>
                <a:effectLst>
                  <a:outerShdw dist="38100" dir="2700000" algn="tl" rotWithShape="0">
                    <a:srgbClr val="C0504D"/>
                  </a:outerShdw>
                </a:effectLst>
                <a:cs typeface="Times New Roman" pitchFamily="18" charset="0"/>
              </a:rPr>
              <a:t>TRƯỜNG </a:t>
            </a:r>
            <a:r>
              <a:rPr lang="en-US" sz="2400" b="1" dirty="0">
                <a:ln w="6600">
                  <a:solidFill>
                    <a:srgbClr val="C0504D"/>
                  </a:solidFill>
                  <a:prstDash val="solid"/>
                </a:ln>
                <a:solidFill>
                  <a:srgbClr val="FF0000"/>
                </a:solidFill>
                <a:effectLst>
                  <a:outerShdw dist="38100" dir="2700000" algn="tl" rotWithShape="0">
                    <a:srgbClr val="C0504D"/>
                  </a:outerShdw>
                </a:effectLst>
                <a:cs typeface="Times New Roman" pitchFamily="18" charset="0"/>
              </a:rPr>
              <a:t>TIỂU </a:t>
            </a:r>
            <a:r>
              <a:rPr lang="en-US" sz="2400" b="1">
                <a:ln w="6600">
                  <a:solidFill>
                    <a:srgbClr val="C0504D"/>
                  </a:solidFill>
                  <a:prstDash val="solid"/>
                </a:ln>
                <a:solidFill>
                  <a:srgbClr val="FF0000"/>
                </a:solidFill>
                <a:effectLst>
                  <a:outerShdw dist="38100" dir="2700000" algn="tl" rotWithShape="0">
                    <a:srgbClr val="C0504D"/>
                  </a:outerShdw>
                </a:effectLst>
                <a:cs typeface="Times New Roman" pitchFamily="18" charset="0"/>
              </a:rPr>
              <a:t>HỌC NGUYỄN ĐÌNH CHÍNH</a:t>
            </a:r>
            <a:endParaRPr lang="en-US" sz="2400" b="1" dirty="0">
              <a:ln w="6600">
                <a:solidFill>
                  <a:srgbClr val="C0504D"/>
                </a:solidFill>
                <a:prstDash val="solid"/>
              </a:ln>
              <a:solidFill>
                <a:srgbClr val="FF0000"/>
              </a:solidFill>
              <a:effectLst>
                <a:outerShdw dist="38100" dir="2700000" algn="tl" rotWithShape="0">
                  <a:srgbClr val="C0504D"/>
                </a:outerShdw>
              </a:effectLst>
              <a:cs typeface="Arial" panose="020B0604020202020204" pitchFamily="34" charset="0"/>
            </a:endParaRPr>
          </a:p>
        </p:txBody>
      </p:sp>
      <p:sp>
        <p:nvSpPr>
          <p:cNvPr id="18" name="Rectangle 17">
            <a:extLst>
              <a:ext uri="{FF2B5EF4-FFF2-40B4-BE49-F238E27FC236}"/>
            </a:extLst>
          </p:cNvPr>
          <p:cNvSpPr/>
          <p:nvPr/>
        </p:nvSpPr>
        <p:spPr>
          <a:xfrm>
            <a:off x="1719079" y="1941739"/>
            <a:ext cx="6159542" cy="1323696"/>
          </a:xfrm>
          <a:prstGeom prst="rect">
            <a:avLst/>
          </a:prstGeom>
          <a:noFill/>
        </p:spPr>
        <p:txBody>
          <a:bodyPr>
            <a:spAutoFit/>
          </a:bodyPr>
          <a:lstStyle/>
          <a:p>
            <a:pPr algn="ctr" defTabSz="685835" eaLnBrk="0" fontAlgn="base" hangingPunct="0">
              <a:spcBef>
                <a:spcPct val="0"/>
              </a:spcBef>
              <a:spcAft>
                <a:spcPct val="0"/>
              </a:spcAft>
              <a:defRPr/>
            </a:pPr>
            <a:r>
              <a:rPr lang="en-US" sz="4001" b="1" dirty="0" err="1">
                <a:ln w="6600">
                  <a:solidFill>
                    <a:srgbClr val="C0504D"/>
                  </a:solidFill>
                  <a:prstDash val="solid"/>
                </a:ln>
                <a:solidFill>
                  <a:srgbClr val="FF0000"/>
                </a:solidFill>
                <a:latin typeface="HP001 4 hàng" panose="020B0603050302020204" pitchFamily="34" charset="-93"/>
                <a:cs typeface="HP001 5H" panose="020B0603050302020204" pitchFamily="34" charset="0"/>
              </a:rPr>
              <a:t>Chào</a:t>
            </a:r>
            <a:r>
              <a:rPr lang="en-US" sz="4001" b="1" dirty="0">
                <a:ln w="6600">
                  <a:solidFill>
                    <a:srgbClr val="C0504D"/>
                  </a:solidFill>
                  <a:prstDash val="solid"/>
                </a:ln>
                <a:solidFill>
                  <a:srgbClr val="FF0000"/>
                </a:solidFill>
                <a:latin typeface="HP001 4 hàng" panose="020B0603050302020204" pitchFamily="34" charset="-93"/>
                <a:cs typeface="HP001 5H" panose="020B0603050302020204" pitchFamily="34" charset="0"/>
              </a:rPr>
              <a:t> </a:t>
            </a:r>
            <a:r>
              <a:rPr lang="en-US" sz="4001" b="1" dirty="0" err="1">
                <a:ln w="6600">
                  <a:solidFill>
                    <a:srgbClr val="C0504D"/>
                  </a:solidFill>
                  <a:prstDash val="solid"/>
                </a:ln>
                <a:solidFill>
                  <a:srgbClr val="FF0000"/>
                </a:solidFill>
                <a:latin typeface="HP001 4 hàng" panose="020B0603050302020204" pitchFamily="34" charset="-93"/>
                <a:cs typeface="HP001 5H" panose="020B0603050302020204" pitchFamily="34" charset="0"/>
              </a:rPr>
              <a:t>mừng</a:t>
            </a:r>
            <a:r>
              <a:rPr lang="en-US" sz="4001" b="1" dirty="0">
                <a:ln w="6600">
                  <a:solidFill>
                    <a:srgbClr val="C0504D"/>
                  </a:solidFill>
                  <a:prstDash val="solid"/>
                </a:ln>
                <a:solidFill>
                  <a:srgbClr val="FF0000"/>
                </a:solidFill>
                <a:latin typeface="HP001 4 hàng" panose="020B0603050302020204" pitchFamily="34" charset="-93"/>
                <a:cs typeface="HP001 5H" panose="020B0603050302020204" pitchFamily="34" charset="0"/>
              </a:rPr>
              <a:t> </a:t>
            </a:r>
            <a:r>
              <a:rPr lang="en-US" sz="4001" b="1" dirty="0" err="1">
                <a:ln w="6600">
                  <a:solidFill>
                    <a:srgbClr val="C0504D"/>
                  </a:solidFill>
                  <a:prstDash val="solid"/>
                </a:ln>
                <a:solidFill>
                  <a:srgbClr val="FF0000"/>
                </a:solidFill>
                <a:latin typeface="HP001 4 hàng" panose="020B0603050302020204" pitchFamily="34" charset="-93"/>
                <a:cs typeface="HP001 5H" panose="020B0603050302020204" pitchFamily="34" charset="0"/>
              </a:rPr>
              <a:t>các</a:t>
            </a:r>
            <a:r>
              <a:rPr lang="en-US" sz="4001" b="1" dirty="0">
                <a:ln w="6600">
                  <a:solidFill>
                    <a:srgbClr val="C0504D"/>
                  </a:solidFill>
                  <a:prstDash val="solid"/>
                </a:ln>
                <a:solidFill>
                  <a:srgbClr val="FF0000"/>
                </a:solidFill>
                <a:latin typeface="HP001 4 hàng" panose="020B0603050302020204" pitchFamily="34" charset="-93"/>
                <a:cs typeface="HP001 5H" panose="020B0603050302020204" pitchFamily="34" charset="0"/>
              </a:rPr>
              <a:t> con </a:t>
            </a:r>
            <a:r>
              <a:rPr lang="en-US" sz="4001" b="1" dirty="0" err="1">
                <a:ln w="6600">
                  <a:solidFill>
                    <a:srgbClr val="C0504D"/>
                  </a:solidFill>
                  <a:prstDash val="solid"/>
                </a:ln>
                <a:solidFill>
                  <a:srgbClr val="FF0000"/>
                </a:solidFill>
                <a:latin typeface="HP001 4 hàng" panose="020B0603050302020204" pitchFamily="34" charset="-93"/>
                <a:cs typeface="HP001 5H" panose="020B0603050302020204" pitchFamily="34" charset="0"/>
              </a:rPr>
              <a:t>đến</a:t>
            </a:r>
            <a:r>
              <a:rPr lang="en-US" sz="4001" b="1" dirty="0">
                <a:ln w="6600">
                  <a:solidFill>
                    <a:srgbClr val="C0504D"/>
                  </a:solidFill>
                  <a:prstDash val="solid"/>
                </a:ln>
                <a:solidFill>
                  <a:srgbClr val="FF0000"/>
                </a:solidFill>
                <a:latin typeface="HP001 4 hàng" panose="020B0603050302020204" pitchFamily="34" charset="-93"/>
                <a:cs typeface="HP001 5H" panose="020B0603050302020204" pitchFamily="34" charset="0"/>
              </a:rPr>
              <a:t> </a:t>
            </a:r>
            <a:r>
              <a:rPr lang="en-US" sz="4001" b="1" dirty="0" err="1">
                <a:ln w="6600">
                  <a:solidFill>
                    <a:srgbClr val="C0504D"/>
                  </a:solidFill>
                  <a:prstDash val="solid"/>
                </a:ln>
                <a:solidFill>
                  <a:srgbClr val="FF0000"/>
                </a:solidFill>
                <a:latin typeface="HP001 4 hàng" panose="020B0603050302020204" pitchFamily="34" charset="-93"/>
                <a:cs typeface="HP001 5H" panose="020B0603050302020204" pitchFamily="34" charset="0"/>
              </a:rPr>
              <a:t>với</a:t>
            </a:r>
            <a:r>
              <a:rPr lang="en-US" sz="4001" b="1" dirty="0">
                <a:ln w="6600">
                  <a:solidFill>
                    <a:srgbClr val="C0504D"/>
                  </a:solidFill>
                  <a:prstDash val="solid"/>
                </a:ln>
                <a:solidFill>
                  <a:srgbClr val="FF0000"/>
                </a:solidFill>
                <a:latin typeface="HP001 4 hàng" panose="020B0603050302020204" pitchFamily="34" charset="-93"/>
                <a:cs typeface="HP001 5H" panose="020B0603050302020204" pitchFamily="34" charset="0"/>
              </a:rPr>
              <a:t> </a:t>
            </a:r>
            <a:r>
              <a:rPr lang="en-US" sz="4001" b="1" dirty="0" err="1">
                <a:ln w="6600">
                  <a:solidFill>
                    <a:srgbClr val="C0504D"/>
                  </a:solidFill>
                  <a:prstDash val="solid"/>
                </a:ln>
                <a:solidFill>
                  <a:srgbClr val="FF0000"/>
                </a:solidFill>
                <a:latin typeface="HP001 4 hàng" panose="020B0603050302020204" pitchFamily="34" charset="-93"/>
                <a:cs typeface="HP001 5H" panose="020B0603050302020204" pitchFamily="34" charset="0"/>
              </a:rPr>
              <a:t>lớp</a:t>
            </a:r>
            <a:r>
              <a:rPr lang="en-US" sz="4001" b="1" dirty="0">
                <a:ln w="6600">
                  <a:solidFill>
                    <a:srgbClr val="C0504D"/>
                  </a:solidFill>
                  <a:prstDash val="solid"/>
                </a:ln>
                <a:solidFill>
                  <a:srgbClr val="FF0000"/>
                </a:solidFill>
                <a:latin typeface="HP001 4 hàng" panose="020B0603050302020204" pitchFamily="34" charset="-93"/>
                <a:cs typeface="HP001 5H" panose="020B0603050302020204" pitchFamily="34" charset="0"/>
              </a:rPr>
              <a:t> </a:t>
            </a:r>
            <a:r>
              <a:rPr lang="en-US" sz="4001" b="1" dirty="0" err="1">
                <a:ln w="6600">
                  <a:solidFill>
                    <a:srgbClr val="C0504D"/>
                  </a:solidFill>
                  <a:prstDash val="solid"/>
                </a:ln>
                <a:solidFill>
                  <a:srgbClr val="FF0000"/>
                </a:solidFill>
                <a:latin typeface="HP001 4 hàng" panose="020B0603050302020204" pitchFamily="34" charset="-93"/>
                <a:cs typeface="HP001 5H" panose="020B0603050302020204" pitchFamily="34" charset="0"/>
              </a:rPr>
              <a:t>học</a:t>
            </a:r>
            <a:r>
              <a:rPr lang="en-US" sz="4001" b="1" dirty="0">
                <a:ln w="6600">
                  <a:solidFill>
                    <a:srgbClr val="C0504D"/>
                  </a:solidFill>
                  <a:prstDash val="solid"/>
                </a:ln>
                <a:solidFill>
                  <a:srgbClr val="FF0000"/>
                </a:solidFill>
                <a:latin typeface="HP001 4 hàng" panose="020B0603050302020204" pitchFamily="34" charset="-93"/>
                <a:cs typeface="HP001 5H" panose="020B0603050302020204" pitchFamily="34" charset="0"/>
              </a:rPr>
              <a:t> online!</a:t>
            </a:r>
          </a:p>
        </p:txBody>
      </p:sp>
    </p:spTree>
    <p:extLst>
      <p:ext uri="{BB962C8B-B14F-4D97-AF65-F5344CB8AC3E}">
        <p14:creationId xmlns:p14="http://schemas.microsoft.com/office/powerpoint/2010/main" val="40591051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500"/>
                                        <p:tgtEl>
                                          <p:spTgt spid="100"/>
                                        </p:tgtEl>
                                      </p:cBhvr>
                                    </p:animEffect>
                                  </p:childTnLst>
                                </p:cTn>
                              </p:par>
                            </p:childTnLst>
                          </p:cTn>
                        </p:par>
                        <p:par>
                          <p:cTn id="12" fill="hold" nodeType="afterGroup">
                            <p:stCondLst>
                              <p:cond delay="1000"/>
                            </p:stCondLst>
                            <p:childTnLst>
                              <p:par>
                                <p:cTn id="13" presetID="2" presetClass="entr" presetSubtype="1"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p:tgtEl>
                                          <p:spTgt spid="101"/>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750"/>
                                        <p:tgtEl>
                                          <p:spTgt spid="98"/>
                                        </p:tgtEl>
                                      </p:cBhvr>
                                    </p:animEffect>
                                  </p:childTnLst>
                                </p:cTn>
                              </p:par>
                              <p:par>
                                <p:cTn id="19" presetID="53"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nền powerpoint màu trắng đẹp">
            <a:extLst>
              <a:ext uri="{FF2B5EF4-FFF2-40B4-BE49-F238E27FC236}">
                <a16:creationId xmlns:a16="http://schemas.microsoft.com/office/drawing/2014/main" xmlns="" id="{1295479D-82ED-4650-A287-4B2467B68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557D82F-96E5-4D93-A4E4-D6CEB611AAAC}"/>
              </a:ext>
            </a:extLst>
          </p:cNvPr>
          <p:cNvSpPr/>
          <p:nvPr/>
        </p:nvSpPr>
        <p:spPr>
          <a:xfrm>
            <a:off x="152400" y="209550"/>
            <a:ext cx="2667000" cy="523220"/>
          </a:xfrm>
          <a:prstGeom prst="rect">
            <a:avLst/>
          </a:prstGeom>
        </p:spPr>
        <p:txBody>
          <a:bodyPr wrap="square">
            <a:spAutoFit/>
          </a:bodyPr>
          <a:lstStyle/>
          <a:p>
            <a:r>
              <a:rPr lang="en-US" sz="2800" b="1">
                <a:latin typeface="Times New Roman" pitchFamily="18" charset="0"/>
                <a:cs typeface="Times New Roman" pitchFamily="18" charset="0"/>
              </a:rPr>
              <a:t>* Giải nghĩa từ:</a:t>
            </a:r>
            <a:endParaRPr lang="en-US" sz="2800" b="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D5E4F689-302F-43E0-BF36-1EF429F19713}"/>
              </a:ext>
            </a:extLst>
          </p:cNvPr>
          <p:cNvSpPr/>
          <p:nvPr/>
        </p:nvSpPr>
        <p:spPr>
          <a:xfrm>
            <a:off x="167640" y="732770"/>
            <a:ext cx="1356360" cy="523220"/>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 Đi sứ:</a:t>
            </a:r>
            <a:endParaRPr lang="en-US" sz="2800" b="1" dirty="0">
              <a:solidFill>
                <a:srgbClr val="FF000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701DF24E-60B1-495E-AFCD-21EA36ADFADB}"/>
              </a:ext>
            </a:extLst>
          </p:cNvPr>
          <p:cNvSpPr/>
          <p:nvPr/>
        </p:nvSpPr>
        <p:spPr>
          <a:xfrm>
            <a:off x="1432560" y="732770"/>
            <a:ext cx="6873240" cy="523220"/>
          </a:xfrm>
          <a:prstGeom prst="rect">
            <a:avLst/>
          </a:prstGeom>
        </p:spPr>
        <p:txBody>
          <a:bodyPr wrap="square">
            <a:spAutoFit/>
          </a:bodyPr>
          <a:lstStyle/>
          <a:p>
            <a:r>
              <a:rPr lang="en-US" sz="2800" b="1">
                <a:latin typeface="Times New Roman" pitchFamily="18" charset="0"/>
                <a:cs typeface="Times New Roman" pitchFamily="18" charset="0"/>
              </a:rPr>
              <a:t>Đi giao thiệp với nước ngoài theo lệnh vua.</a:t>
            </a:r>
            <a:endParaRPr lang="en-US" sz="2800" b="1"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150CBB9B-084C-49BA-A51F-5FC9551CE5AE}"/>
              </a:ext>
            </a:extLst>
          </p:cNvPr>
          <p:cNvSpPr/>
          <p:nvPr/>
        </p:nvSpPr>
        <p:spPr>
          <a:xfrm>
            <a:off x="150495" y="1252120"/>
            <a:ext cx="1356360" cy="523220"/>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 Lọng:</a:t>
            </a:r>
            <a:endParaRPr lang="en-US" sz="2800" b="1"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E9398496-5407-48E8-81F3-CAD0123C638F}"/>
              </a:ext>
            </a:extLst>
          </p:cNvPr>
          <p:cNvSpPr/>
          <p:nvPr/>
        </p:nvSpPr>
        <p:spPr>
          <a:xfrm>
            <a:off x="1436370" y="1255990"/>
            <a:ext cx="7402830" cy="1815882"/>
          </a:xfrm>
          <a:prstGeom prst="rect">
            <a:avLst/>
          </a:prstGeom>
        </p:spPr>
        <p:txBody>
          <a:bodyPr wrap="square">
            <a:spAutoFit/>
          </a:bodyPr>
          <a:lstStyle/>
          <a:p>
            <a:pPr algn="just"/>
            <a:r>
              <a:rPr lang="en-US" sz="2800" b="1">
                <a:latin typeface="Times New Roman" pitchFamily="18" charset="0"/>
                <a:cs typeface="Times New Roman" pitchFamily="18" charset="0"/>
              </a:rPr>
              <a:t>Vật làm bằng vải hoặc lụa căng trên khung tre, gỗ hay kim loại, thường dùng để che đầu tượng thần, tượng Phật hay vua, quan trong lễ nghi long trọng.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002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dmin\Desktop\chiec-lo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86933"/>
            <a:ext cx="8763000" cy="45641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4254907"/>
            <a:ext cx="12954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err="1">
                <a:solidFill>
                  <a:srgbClr val="0000FF"/>
                </a:solidFill>
                <a:latin typeface="Times New Roman" pitchFamily="18" charset="0"/>
                <a:cs typeface="Times New Roman" pitchFamily="18" charset="0"/>
              </a:rPr>
              <a:t>Lọng</a:t>
            </a:r>
            <a:endParaRPr lang="en-US" sz="3200" b="1">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4020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arn(inVertic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màu trắng đẹp">
            <a:extLst>
              <a:ext uri="{FF2B5EF4-FFF2-40B4-BE49-F238E27FC236}">
                <a16:creationId xmlns:a16="http://schemas.microsoft.com/office/drawing/2014/main" xmlns="" id="{FAB26E9A-3413-45B2-847E-654584E66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557D82F-96E5-4D93-A4E4-D6CEB611AAAC}"/>
              </a:ext>
            </a:extLst>
          </p:cNvPr>
          <p:cNvSpPr/>
          <p:nvPr/>
        </p:nvSpPr>
        <p:spPr>
          <a:xfrm>
            <a:off x="152400" y="209550"/>
            <a:ext cx="2667000" cy="523220"/>
          </a:xfrm>
          <a:prstGeom prst="rect">
            <a:avLst/>
          </a:prstGeom>
        </p:spPr>
        <p:txBody>
          <a:bodyPr wrap="square">
            <a:spAutoFit/>
          </a:bodyPr>
          <a:lstStyle/>
          <a:p>
            <a:r>
              <a:rPr lang="en-US" sz="2800" b="1">
                <a:latin typeface="Times New Roman" pitchFamily="18" charset="0"/>
                <a:cs typeface="Times New Roman" pitchFamily="18" charset="0"/>
              </a:rPr>
              <a:t>* Giải nghĩa từ:</a:t>
            </a:r>
            <a:endParaRPr lang="en-US" sz="2800" b="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D5E4F689-302F-43E0-BF36-1EF429F19713}"/>
              </a:ext>
            </a:extLst>
          </p:cNvPr>
          <p:cNvSpPr/>
          <p:nvPr/>
        </p:nvSpPr>
        <p:spPr>
          <a:xfrm>
            <a:off x="167640" y="732770"/>
            <a:ext cx="2270760" cy="523220"/>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 Bức trướng:</a:t>
            </a:r>
            <a:endParaRPr lang="en-US" sz="2800" b="1" dirty="0">
              <a:solidFill>
                <a:srgbClr val="FF000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701DF24E-60B1-495E-AFCD-21EA36ADFADB}"/>
              </a:ext>
            </a:extLst>
          </p:cNvPr>
          <p:cNvSpPr/>
          <p:nvPr/>
        </p:nvSpPr>
        <p:spPr>
          <a:xfrm>
            <a:off x="2434590" y="756583"/>
            <a:ext cx="6541770" cy="954107"/>
          </a:xfrm>
          <a:prstGeom prst="rect">
            <a:avLst/>
          </a:prstGeom>
        </p:spPr>
        <p:txBody>
          <a:bodyPr wrap="square">
            <a:spAutoFit/>
          </a:bodyPr>
          <a:lstStyle/>
          <a:p>
            <a:pPr algn="just"/>
            <a:r>
              <a:rPr lang="en-US" sz="2800" b="1">
                <a:latin typeface="Times New Roman" pitchFamily="18" charset="0"/>
                <a:cs typeface="Times New Roman" pitchFamily="18" charset="0"/>
              </a:rPr>
              <a:t>Bức lụa, vải, trên có có thêu chữ hoặc hình, dùng làm lễ vật, tặng phẩm.</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29326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màu trắng đẹp">
            <a:extLst>
              <a:ext uri="{FF2B5EF4-FFF2-40B4-BE49-F238E27FC236}">
                <a16:creationId xmlns:a16="http://schemas.microsoft.com/office/drawing/2014/main" xmlns="" id="{992E9A95-637C-4E3F-92C0-53478F16F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ức trướng Bác Hồ tặng nhân dân các dân tộc Quảng N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0050"/>
            <a:ext cx="8001000" cy="3829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FB287A8-85A0-42BB-BB21-AC6CAD47CBCC}"/>
              </a:ext>
            </a:extLst>
          </p:cNvPr>
          <p:cNvSpPr txBox="1"/>
          <p:nvPr/>
        </p:nvSpPr>
        <p:spPr>
          <a:xfrm>
            <a:off x="3505200" y="4324350"/>
            <a:ext cx="2548166" cy="584775"/>
          </a:xfrm>
          <a:prstGeom prst="rect">
            <a:avLst/>
          </a:prstGeom>
          <a:noFill/>
        </p:spPr>
        <p:txBody>
          <a:bodyPr wrap="square" rtlCol="0">
            <a:spAutoFit/>
          </a:bodyPr>
          <a:lstStyle/>
          <a:p>
            <a:r>
              <a:rPr lang="en-US" sz="3200" b="1" dirty="0" err="1">
                <a:solidFill>
                  <a:srgbClr val="0000FF"/>
                </a:solidFill>
                <a:latin typeface="Times New Roman" pitchFamily="18" charset="0"/>
                <a:cs typeface="Times New Roman" pitchFamily="18" charset="0"/>
              </a:rPr>
              <a:t>Bức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trướng</a:t>
            </a:r>
            <a:endParaRPr lang="en-US" sz="3200" b="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4915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powerpoint màu trắng đẹp">
            <a:extLst>
              <a:ext uri="{FF2B5EF4-FFF2-40B4-BE49-F238E27FC236}">
                <a16:creationId xmlns:a16="http://schemas.microsoft.com/office/drawing/2014/main" xmlns="" id="{D64BC9E4-0C03-4350-8B27-06B25F834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extLst>
              <a:ext uri="{FF2B5EF4-FFF2-40B4-BE49-F238E27FC236}">
                <a16:creationId xmlns:a16="http://schemas.microsoft.com/office/drawing/2014/main" xmlns="" id="{11307457-64DA-4B66-9DAF-D5640BE4D336}"/>
              </a:ext>
            </a:extLst>
          </p:cNvPr>
          <p:cNvGraphicFramePr>
            <a:graphicFrameLocks noChangeAspect="1"/>
          </p:cNvGraphicFramePr>
          <p:nvPr>
            <p:extLst>
              <p:ext uri="{D42A27DB-BD31-4B8C-83A1-F6EECF244321}">
                <p14:modId xmlns:p14="http://schemas.microsoft.com/office/powerpoint/2010/main" val="926390316"/>
              </p:ext>
            </p:extLst>
          </p:nvPr>
        </p:nvGraphicFramePr>
        <p:xfrm>
          <a:off x="342900" y="-95250"/>
          <a:ext cx="8458200" cy="4815368"/>
        </p:xfrm>
        <a:graphic>
          <a:graphicData uri="http://schemas.openxmlformats.org/presentationml/2006/ole">
            <mc:AlternateContent xmlns:mc="http://schemas.openxmlformats.org/markup-compatibility/2006">
              <mc:Choice xmlns:v="urn:schemas-microsoft-com:vml" Requires="v">
                <p:oleObj spid="_x0000_s6152" name="Bitmap Image" r:id="rId5" imgW="7077240" imgH="4029120" progId="Paint.Picture">
                  <p:embed/>
                </p:oleObj>
              </mc:Choice>
              <mc:Fallback>
                <p:oleObj name="Bitmap Image" r:id="rId5" imgW="7077240" imgH="4029120" progId="Paint.Picture">
                  <p:embed/>
                  <p:pic>
                    <p:nvPicPr>
                      <p:cNvPr id="2" name="Object 1">
                        <a:extLst>
                          <a:ext uri="{FF2B5EF4-FFF2-40B4-BE49-F238E27FC236}">
                            <a16:creationId xmlns:a16="http://schemas.microsoft.com/office/drawing/2014/main" xmlns="" id="{11307457-64DA-4B66-9DAF-D5640BE4D336}"/>
                          </a:ext>
                        </a:extLst>
                      </p:cNvPr>
                      <p:cNvPicPr/>
                      <p:nvPr/>
                    </p:nvPicPr>
                    <p:blipFill>
                      <a:blip r:embed="rId6"/>
                      <a:stretch>
                        <a:fillRect/>
                      </a:stretch>
                    </p:blipFill>
                    <p:spPr>
                      <a:xfrm>
                        <a:off x="342900" y="-95250"/>
                        <a:ext cx="8458200" cy="4815368"/>
                      </a:xfrm>
                      <a:prstGeom prst="rect">
                        <a:avLst/>
                      </a:prstGeom>
                    </p:spPr>
                  </p:pic>
                </p:oleObj>
              </mc:Fallback>
            </mc:AlternateContent>
          </a:graphicData>
        </a:graphic>
      </p:graphicFrame>
    </p:spTree>
    <p:extLst>
      <p:ext uri="{BB962C8B-B14F-4D97-AF65-F5344CB8AC3E}">
        <p14:creationId xmlns:p14="http://schemas.microsoft.com/office/powerpoint/2010/main" val="408862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nền powerpoint màu trắng đẹp">
            <a:extLst>
              <a:ext uri="{FF2B5EF4-FFF2-40B4-BE49-F238E27FC236}">
                <a16:creationId xmlns:a16="http://schemas.microsoft.com/office/drawing/2014/main" xmlns="" id="{E209DE88-D25D-4DB4-B7B2-1A313B12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557D82F-96E5-4D93-A4E4-D6CEB611AAAC}"/>
              </a:ext>
            </a:extLst>
          </p:cNvPr>
          <p:cNvSpPr/>
          <p:nvPr/>
        </p:nvSpPr>
        <p:spPr>
          <a:xfrm>
            <a:off x="152400" y="209550"/>
            <a:ext cx="2667000" cy="523220"/>
          </a:xfrm>
          <a:prstGeom prst="rect">
            <a:avLst/>
          </a:prstGeom>
        </p:spPr>
        <p:txBody>
          <a:bodyPr wrap="square">
            <a:spAutoFit/>
          </a:bodyPr>
          <a:lstStyle/>
          <a:p>
            <a:r>
              <a:rPr lang="en-US" sz="2800" b="1">
                <a:latin typeface="Times New Roman" pitchFamily="18" charset="0"/>
                <a:cs typeface="Times New Roman" pitchFamily="18" charset="0"/>
              </a:rPr>
              <a:t>* Giải nghĩa từ:</a:t>
            </a:r>
            <a:endParaRPr lang="en-US" sz="2800" b="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D5E4F689-302F-43E0-BF36-1EF429F19713}"/>
              </a:ext>
            </a:extLst>
          </p:cNvPr>
          <p:cNvSpPr/>
          <p:nvPr/>
        </p:nvSpPr>
        <p:spPr>
          <a:xfrm>
            <a:off x="167640" y="732770"/>
            <a:ext cx="2270760" cy="523220"/>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 Bức trướng:</a:t>
            </a:r>
            <a:endParaRPr lang="en-US" sz="2800" b="1" dirty="0">
              <a:solidFill>
                <a:srgbClr val="FF000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701DF24E-60B1-495E-AFCD-21EA36ADFADB}"/>
              </a:ext>
            </a:extLst>
          </p:cNvPr>
          <p:cNvSpPr/>
          <p:nvPr/>
        </p:nvSpPr>
        <p:spPr>
          <a:xfrm>
            <a:off x="2434590" y="756583"/>
            <a:ext cx="6541770" cy="954107"/>
          </a:xfrm>
          <a:prstGeom prst="rect">
            <a:avLst/>
          </a:prstGeom>
        </p:spPr>
        <p:txBody>
          <a:bodyPr wrap="square">
            <a:spAutoFit/>
          </a:bodyPr>
          <a:lstStyle/>
          <a:p>
            <a:pPr algn="just"/>
            <a:r>
              <a:rPr lang="en-US" sz="2800" b="1">
                <a:latin typeface="Times New Roman" pitchFamily="18" charset="0"/>
                <a:cs typeface="Times New Roman" pitchFamily="18" charset="0"/>
              </a:rPr>
              <a:t>Bức lụa, vải, trên có có thêu chữ hoặc hình, dùng làm lễ vật, tặng phẩm.</a:t>
            </a:r>
            <a:endParaRPr lang="en-US" sz="2800" b="1"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1235BBF4-AB69-4D6D-9897-C1B2783F6FD5}"/>
              </a:ext>
            </a:extLst>
          </p:cNvPr>
          <p:cNvSpPr/>
          <p:nvPr/>
        </p:nvSpPr>
        <p:spPr>
          <a:xfrm>
            <a:off x="171450" y="1885950"/>
            <a:ext cx="2270760" cy="523220"/>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 Chè lam:</a:t>
            </a:r>
            <a:endParaRPr lang="en-US" sz="2800" b="1"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C2BA7354-7AFD-4E77-AB56-6DAF1A2BE033}"/>
              </a:ext>
            </a:extLst>
          </p:cNvPr>
          <p:cNvSpPr/>
          <p:nvPr/>
        </p:nvSpPr>
        <p:spPr>
          <a:xfrm>
            <a:off x="1905000" y="1885950"/>
            <a:ext cx="7067550" cy="954107"/>
          </a:xfrm>
          <a:prstGeom prst="rect">
            <a:avLst/>
          </a:prstGeom>
        </p:spPr>
        <p:txBody>
          <a:bodyPr wrap="square">
            <a:spAutoFit/>
          </a:bodyPr>
          <a:lstStyle/>
          <a:p>
            <a:pPr algn="just"/>
            <a:r>
              <a:rPr lang="en-US" sz="2800" b="1">
                <a:latin typeface="Times New Roman" pitchFamily="18" charset="0"/>
                <a:cs typeface="Times New Roman" pitchFamily="18" charset="0"/>
              </a:rPr>
              <a:t>Bánh ngọt làm bằng bột bỏng nếp ngào mật, pha nước gừng.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96167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1452"/>
            <a:ext cx="8610600" cy="452632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1" name="Picture 3" descr="C:\Users\Admin\Desktop\26042019100224555-19_resiz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 y="301511"/>
            <a:ext cx="8610600" cy="45404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1CE5D910-E77C-4A5A-97E2-B53930ACF642}"/>
              </a:ext>
            </a:extLst>
          </p:cNvPr>
          <p:cNvSpPr txBox="1"/>
          <p:nvPr/>
        </p:nvSpPr>
        <p:spPr>
          <a:xfrm>
            <a:off x="6593470" y="4185108"/>
            <a:ext cx="220382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a:solidFill>
                  <a:srgbClr val="0000FF"/>
                </a:solidFill>
                <a:latin typeface="Times New Roman" pitchFamily="18" charset="0"/>
                <a:cs typeface="Times New Roman" pitchFamily="18" charset="0"/>
              </a:rPr>
              <a:t>Chè lam</a:t>
            </a:r>
          </a:p>
        </p:txBody>
      </p:sp>
    </p:spTree>
    <p:custDataLst>
      <p:tags r:id="rId1"/>
    </p:custDataLst>
    <p:extLst>
      <p:ext uri="{BB962C8B-B14F-4D97-AF65-F5344CB8AC3E}">
        <p14:creationId xmlns:p14="http://schemas.microsoft.com/office/powerpoint/2010/main" val="71751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ình nền powerpoint màu trắng đẹp">
            <a:extLst>
              <a:ext uri="{FF2B5EF4-FFF2-40B4-BE49-F238E27FC236}">
                <a16:creationId xmlns:a16="http://schemas.microsoft.com/office/drawing/2014/main" xmlns="" id="{758E3EF4-1EDA-4F13-B219-F8A328F5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557D82F-96E5-4D93-A4E4-D6CEB611AAAC}"/>
              </a:ext>
            </a:extLst>
          </p:cNvPr>
          <p:cNvSpPr/>
          <p:nvPr/>
        </p:nvSpPr>
        <p:spPr>
          <a:xfrm>
            <a:off x="152400" y="209550"/>
            <a:ext cx="2667000" cy="523220"/>
          </a:xfrm>
          <a:prstGeom prst="rect">
            <a:avLst/>
          </a:prstGeom>
        </p:spPr>
        <p:txBody>
          <a:bodyPr wrap="square">
            <a:spAutoFit/>
          </a:bodyPr>
          <a:lstStyle/>
          <a:p>
            <a:r>
              <a:rPr lang="en-US" sz="2800" b="1">
                <a:latin typeface="Times New Roman" pitchFamily="18" charset="0"/>
                <a:cs typeface="Times New Roman" pitchFamily="18" charset="0"/>
              </a:rPr>
              <a:t>* Giải nghĩa từ:</a:t>
            </a:r>
            <a:endParaRPr lang="en-US" sz="2800" b="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D5E4F689-302F-43E0-BF36-1EF429F19713}"/>
              </a:ext>
            </a:extLst>
          </p:cNvPr>
          <p:cNvSpPr/>
          <p:nvPr/>
        </p:nvSpPr>
        <p:spPr>
          <a:xfrm>
            <a:off x="167640" y="732770"/>
            <a:ext cx="2270760" cy="523220"/>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 Bức trướng:</a:t>
            </a:r>
            <a:endParaRPr lang="en-US" sz="2800" b="1" dirty="0">
              <a:solidFill>
                <a:srgbClr val="FF000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701DF24E-60B1-495E-AFCD-21EA36ADFADB}"/>
              </a:ext>
            </a:extLst>
          </p:cNvPr>
          <p:cNvSpPr/>
          <p:nvPr/>
        </p:nvSpPr>
        <p:spPr>
          <a:xfrm>
            <a:off x="2434590" y="756583"/>
            <a:ext cx="6541770" cy="954107"/>
          </a:xfrm>
          <a:prstGeom prst="rect">
            <a:avLst/>
          </a:prstGeom>
        </p:spPr>
        <p:txBody>
          <a:bodyPr wrap="square">
            <a:spAutoFit/>
          </a:bodyPr>
          <a:lstStyle/>
          <a:p>
            <a:pPr algn="just"/>
            <a:r>
              <a:rPr lang="en-US" sz="2800" b="1">
                <a:latin typeface="Times New Roman" pitchFamily="18" charset="0"/>
                <a:cs typeface="Times New Roman" pitchFamily="18" charset="0"/>
              </a:rPr>
              <a:t>Bức lụa, vải, trên có có thêu chữ hoặc hình, dùng làm lễ vật, tặng phẩm.</a:t>
            </a:r>
            <a:endParaRPr lang="en-US" sz="2800" b="1"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1235BBF4-AB69-4D6D-9897-C1B2783F6FD5}"/>
              </a:ext>
            </a:extLst>
          </p:cNvPr>
          <p:cNvSpPr/>
          <p:nvPr/>
        </p:nvSpPr>
        <p:spPr>
          <a:xfrm>
            <a:off x="171450" y="1885950"/>
            <a:ext cx="1885950" cy="523220"/>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 Chè lam:</a:t>
            </a:r>
            <a:endParaRPr lang="en-US" sz="2800" b="1"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C2BA7354-7AFD-4E77-AB56-6DAF1A2BE033}"/>
              </a:ext>
            </a:extLst>
          </p:cNvPr>
          <p:cNvSpPr/>
          <p:nvPr/>
        </p:nvSpPr>
        <p:spPr>
          <a:xfrm>
            <a:off x="1905000" y="1885950"/>
            <a:ext cx="7067550" cy="954107"/>
          </a:xfrm>
          <a:prstGeom prst="rect">
            <a:avLst/>
          </a:prstGeom>
        </p:spPr>
        <p:txBody>
          <a:bodyPr wrap="square">
            <a:spAutoFit/>
          </a:bodyPr>
          <a:lstStyle/>
          <a:p>
            <a:pPr algn="just"/>
            <a:r>
              <a:rPr lang="en-US" sz="2800" b="1">
                <a:latin typeface="Times New Roman" pitchFamily="18" charset="0"/>
                <a:cs typeface="Times New Roman" pitchFamily="18" charset="0"/>
              </a:rPr>
              <a:t>Bánh ngọt làm bằng bột bỏng nếp ngào mật, pha nước gừng.</a:t>
            </a:r>
            <a:endParaRPr lang="en-US" sz="2800" b="1"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4A33C511-2AC1-41E8-B929-3A3253F533E0}"/>
              </a:ext>
            </a:extLst>
          </p:cNvPr>
          <p:cNvSpPr/>
          <p:nvPr/>
        </p:nvSpPr>
        <p:spPr>
          <a:xfrm>
            <a:off x="171450" y="2889647"/>
            <a:ext cx="2038350" cy="523220"/>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 Nhập tâm:</a:t>
            </a:r>
            <a:endParaRPr lang="en-US" sz="2800" b="1" dirty="0">
              <a:solidFill>
                <a:srgbClr val="FF000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59D39E5F-85BC-454D-B748-C9684F889FE6}"/>
              </a:ext>
            </a:extLst>
          </p:cNvPr>
          <p:cNvSpPr/>
          <p:nvPr/>
        </p:nvSpPr>
        <p:spPr>
          <a:xfrm>
            <a:off x="2076450" y="2889647"/>
            <a:ext cx="3943350" cy="523220"/>
          </a:xfrm>
          <a:prstGeom prst="rect">
            <a:avLst/>
          </a:prstGeom>
        </p:spPr>
        <p:txBody>
          <a:bodyPr wrap="square">
            <a:spAutoFit/>
          </a:bodyPr>
          <a:lstStyle/>
          <a:p>
            <a:pPr algn="just"/>
            <a:r>
              <a:rPr lang="en-US" sz="2800" b="1">
                <a:latin typeface="Times New Roman" pitchFamily="18" charset="0"/>
                <a:cs typeface="Times New Roman" pitchFamily="18" charset="0"/>
              </a:rPr>
              <a:t>Nhớ kĩ, như thuộc lòng.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2789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powerpoint màu trắng đẹp">
            <a:extLst>
              <a:ext uri="{FF2B5EF4-FFF2-40B4-BE49-F238E27FC236}">
                <a16:creationId xmlns:a16="http://schemas.microsoft.com/office/drawing/2014/main" xmlns="" id="{D1BF3F09-1397-4C9A-95FE-E38D33694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extLst>
              <a:ext uri="{FF2B5EF4-FFF2-40B4-BE49-F238E27FC236}">
                <a16:creationId xmlns:a16="http://schemas.microsoft.com/office/drawing/2014/main" xmlns="" id="{11307457-64DA-4B66-9DAF-D5640BE4D336}"/>
              </a:ext>
            </a:extLst>
          </p:cNvPr>
          <p:cNvGraphicFramePr>
            <a:graphicFrameLocks noChangeAspect="1"/>
          </p:cNvGraphicFramePr>
          <p:nvPr>
            <p:extLst>
              <p:ext uri="{D42A27DB-BD31-4B8C-83A1-F6EECF244321}">
                <p14:modId xmlns:p14="http://schemas.microsoft.com/office/powerpoint/2010/main" val="1432583979"/>
              </p:ext>
            </p:extLst>
          </p:nvPr>
        </p:nvGraphicFramePr>
        <p:xfrm>
          <a:off x="342900" y="-27910"/>
          <a:ext cx="8458200" cy="4815368"/>
        </p:xfrm>
        <a:graphic>
          <a:graphicData uri="http://schemas.openxmlformats.org/presentationml/2006/ole">
            <mc:AlternateContent xmlns:mc="http://schemas.openxmlformats.org/markup-compatibility/2006">
              <mc:Choice xmlns:v="urn:schemas-microsoft-com:vml" Requires="v">
                <p:oleObj spid="_x0000_s7176" name="Bitmap Image" r:id="rId5" imgW="7077240" imgH="4029120" progId="Paint.Picture">
                  <p:embed/>
                </p:oleObj>
              </mc:Choice>
              <mc:Fallback>
                <p:oleObj name="Bitmap Image" r:id="rId5" imgW="7077240" imgH="4029120" progId="Paint.Picture">
                  <p:embed/>
                  <p:pic>
                    <p:nvPicPr>
                      <p:cNvPr id="2" name="Object 1">
                        <a:extLst>
                          <a:ext uri="{FF2B5EF4-FFF2-40B4-BE49-F238E27FC236}">
                            <a16:creationId xmlns:a16="http://schemas.microsoft.com/office/drawing/2014/main" xmlns="" id="{11307457-64DA-4B66-9DAF-D5640BE4D336}"/>
                          </a:ext>
                        </a:extLst>
                      </p:cNvPr>
                      <p:cNvPicPr/>
                      <p:nvPr/>
                    </p:nvPicPr>
                    <p:blipFill>
                      <a:blip r:embed="rId6"/>
                      <a:stretch>
                        <a:fillRect/>
                      </a:stretch>
                    </p:blipFill>
                    <p:spPr>
                      <a:xfrm>
                        <a:off x="342900" y="-27910"/>
                        <a:ext cx="8458200" cy="4815368"/>
                      </a:xfrm>
                      <a:prstGeom prst="rect">
                        <a:avLst/>
                      </a:prstGeom>
                    </p:spPr>
                  </p:pic>
                </p:oleObj>
              </mc:Fallback>
            </mc:AlternateContent>
          </a:graphicData>
        </a:graphic>
      </p:graphicFrame>
    </p:spTree>
    <p:extLst>
      <p:ext uri="{BB962C8B-B14F-4D97-AF65-F5344CB8AC3E}">
        <p14:creationId xmlns:p14="http://schemas.microsoft.com/office/powerpoint/2010/main" val="3966490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ình nền powerpoint màu trắng đẹp">
            <a:extLst>
              <a:ext uri="{FF2B5EF4-FFF2-40B4-BE49-F238E27FC236}">
                <a16:creationId xmlns:a16="http://schemas.microsoft.com/office/drawing/2014/main" xmlns="" id="{88EF8AE2-00B5-4651-85D1-AF3220E5F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D557D82F-96E5-4D93-A4E4-D6CEB611AAAC}"/>
              </a:ext>
            </a:extLst>
          </p:cNvPr>
          <p:cNvSpPr/>
          <p:nvPr/>
        </p:nvSpPr>
        <p:spPr>
          <a:xfrm>
            <a:off x="152400" y="209550"/>
            <a:ext cx="2667000" cy="523220"/>
          </a:xfrm>
          <a:prstGeom prst="rect">
            <a:avLst/>
          </a:prstGeom>
        </p:spPr>
        <p:txBody>
          <a:bodyPr wrap="square">
            <a:spAutoFit/>
          </a:bodyPr>
          <a:lstStyle/>
          <a:p>
            <a:r>
              <a:rPr lang="en-US" sz="2800" b="1">
                <a:latin typeface="Times New Roman" pitchFamily="18" charset="0"/>
                <a:cs typeface="Times New Roman" pitchFamily="18" charset="0"/>
              </a:rPr>
              <a:t>* Giải nghĩa từ:</a:t>
            </a:r>
            <a:endParaRPr lang="en-US" sz="2800" b="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D5E4F689-302F-43E0-BF36-1EF429F19713}"/>
              </a:ext>
            </a:extLst>
          </p:cNvPr>
          <p:cNvSpPr/>
          <p:nvPr/>
        </p:nvSpPr>
        <p:spPr>
          <a:xfrm>
            <a:off x="167640" y="732770"/>
            <a:ext cx="2667000" cy="523220"/>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 Bình an vô sự:</a:t>
            </a:r>
            <a:endParaRPr lang="en-US" sz="2800" b="1" dirty="0">
              <a:solidFill>
                <a:srgbClr val="FF000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701DF24E-60B1-495E-AFCD-21EA36ADFADB}"/>
              </a:ext>
            </a:extLst>
          </p:cNvPr>
          <p:cNvSpPr/>
          <p:nvPr/>
        </p:nvSpPr>
        <p:spPr>
          <a:xfrm>
            <a:off x="2668905" y="740390"/>
            <a:ext cx="6475095" cy="523220"/>
          </a:xfrm>
          <a:prstGeom prst="rect">
            <a:avLst/>
          </a:prstGeom>
        </p:spPr>
        <p:txBody>
          <a:bodyPr wrap="square">
            <a:spAutoFit/>
          </a:bodyPr>
          <a:lstStyle/>
          <a:p>
            <a:pPr algn="just"/>
            <a:r>
              <a:rPr lang="en-US" sz="2800" b="1">
                <a:latin typeface="Times New Roman" pitchFamily="18" charset="0"/>
                <a:cs typeface="Times New Roman" pitchFamily="18" charset="0"/>
              </a:rPr>
              <a:t>Bình yên, không có chuyện gì xấu xảy ra.</a:t>
            </a:r>
            <a:endParaRPr lang="en-US" sz="2800" b="1"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xmlns="" id="{1235BBF4-AB69-4D6D-9897-C1B2783F6FD5}"/>
              </a:ext>
            </a:extLst>
          </p:cNvPr>
          <p:cNvSpPr/>
          <p:nvPr/>
        </p:nvSpPr>
        <p:spPr>
          <a:xfrm>
            <a:off x="152400" y="1362730"/>
            <a:ext cx="2343150" cy="523220"/>
          </a:xfrm>
          <a:prstGeom prst="rect">
            <a:avLst/>
          </a:prstGeom>
        </p:spPr>
        <p:txBody>
          <a:bodyPr wrap="square">
            <a:spAutoFit/>
          </a:bodyPr>
          <a:lstStyle/>
          <a:p>
            <a:r>
              <a:rPr lang="en-US" sz="2800" b="1">
                <a:solidFill>
                  <a:srgbClr val="FF0000"/>
                </a:solidFill>
                <a:latin typeface="Times New Roman" pitchFamily="18" charset="0"/>
                <a:cs typeface="Times New Roman" pitchFamily="18" charset="0"/>
              </a:rPr>
              <a:t>- Thường Tín:</a:t>
            </a:r>
            <a:endParaRPr lang="en-US" sz="2800" b="1"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C2BA7354-7AFD-4E77-AB56-6DAF1A2BE033}"/>
              </a:ext>
            </a:extLst>
          </p:cNvPr>
          <p:cNvSpPr/>
          <p:nvPr/>
        </p:nvSpPr>
        <p:spPr>
          <a:xfrm>
            <a:off x="2372677" y="1362730"/>
            <a:ext cx="6618923" cy="523220"/>
          </a:xfrm>
          <a:prstGeom prst="rect">
            <a:avLst/>
          </a:prstGeom>
        </p:spPr>
        <p:txBody>
          <a:bodyPr wrap="square">
            <a:spAutoFit/>
          </a:bodyPr>
          <a:lstStyle/>
          <a:p>
            <a:pPr algn="just"/>
            <a:r>
              <a:rPr lang="en-US" sz="2800" b="1">
                <a:latin typeface="Times New Roman" pitchFamily="18" charset="0"/>
                <a:cs typeface="Times New Roman" pitchFamily="18" charset="0"/>
              </a:rPr>
              <a:t>Một huyện thuộc tỉnh Hà Tây*</a:t>
            </a:r>
            <a:endParaRPr lang="en-US" sz="2800" b="1"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59D39E5F-85BC-454D-B748-C9684F889FE6}"/>
              </a:ext>
            </a:extLst>
          </p:cNvPr>
          <p:cNvSpPr/>
          <p:nvPr/>
        </p:nvSpPr>
        <p:spPr>
          <a:xfrm>
            <a:off x="152400" y="2048530"/>
            <a:ext cx="8839200" cy="954107"/>
          </a:xfrm>
          <a:prstGeom prst="rect">
            <a:avLst/>
          </a:prstGeom>
        </p:spPr>
        <p:txBody>
          <a:bodyPr wrap="square">
            <a:spAutoFit/>
          </a:bodyPr>
          <a:lstStyle/>
          <a:p>
            <a:pPr algn="just"/>
            <a:r>
              <a:rPr lang="en-US" sz="2800" b="1">
                <a:latin typeface="Times New Roman" pitchFamily="18" charset="0"/>
                <a:cs typeface="Times New Roman" pitchFamily="18" charset="0"/>
              </a:rPr>
              <a:t>* Từ ngày 1/8/2008, theo Nghị quyết của Quốc hội, hợp nhất tỉnh Hà Tây vào thành phố Hà Nội.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1999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5BED9CF-05BC-465E-A209-9CA7FCF1DA18}"/>
              </a:ext>
            </a:extLst>
          </p:cNvPr>
          <p:cNvSpPr>
            <a:spLocks noChangeArrowheads="1"/>
          </p:cNvSpPr>
          <p:nvPr/>
        </p:nvSpPr>
        <p:spPr bwMode="auto">
          <a:xfrm>
            <a:off x="1249957" y="1423886"/>
            <a:ext cx="6654386" cy="646331"/>
          </a:xfrm>
          <a:prstGeom prst="rect">
            <a:avLst/>
          </a:prstGeom>
          <a:solidFill>
            <a:schemeClr val="bg1">
              <a:alpha val="0"/>
            </a:schemeClr>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err="1">
                <a:latin typeface="Times New Roman" panose="02020603050405020304" pitchFamily="18" charset="0"/>
                <a:cs typeface="Times New Roman" panose="02020603050405020304" pitchFamily="18" charset="0"/>
              </a:rPr>
              <a:t>Thứ</a:t>
            </a:r>
            <a:r>
              <a:rPr lang="en-US" altLang="en-US" sz="3600">
                <a:latin typeface="Times New Roman" panose="02020603050405020304" pitchFamily="18" charset="0"/>
                <a:cs typeface="Times New Roman" panose="02020603050405020304" pitchFamily="18" charset="0"/>
              </a:rPr>
              <a:t> hai ngày </a:t>
            </a:r>
            <a:r>
              <a:rPr lang="en-US" altLang="en-US" sz="3600" smtClean="0">
                <a:latin typeface="Times New Roman" panose="02020603050405020304" pitchFamily="18" charset="0"/>
                <a:cs typeface="Times New Roman" panose="02020603050405020304" pitchFamily="18" charset="0"/>
              </a:rPr>
              <a:t>28 </a:t>
            </a:r>
            <a:r>
              <a:rPr lang="en-US" altLang="en-US" sz="3600">
                <a:latin typeface="Times New Roman" panose="02020603050405020304" pitchFamily="18" charset="0"/>
                <a:cs typeface="Times New Roman" panose="02020603050405020304" pitchFamily="18" charset="0"/>
              </a:rPr>
              <a:t>tháng 2 năm 2022</a:t>
            </a:r>
          </a:p>
        </p:txBody>
      </p:sp>
      <p:sp>
        <p:nvSpPr>
          <p:cNvPr id="8" name="Rectangle 14">
            <a:extLst>
              <a:ext uri="{FF2B5EF4-FFF2-40B4-BE49-F238E27FC236}">
                <a16:creationId xmlns:a16="http://schemas.microsoft.com/office/drawing/2014/main" xmlns="" id="{AC7C6A91-E4C2-4458-8A43-CDDD2447F64C}"/>
              </a:ext>
            </a:extLst>
          </p:cNvPr>
          <p:cNvSpPr>
            <a:spLocks noChangeArrowheads="1"/>
          </p:cNvSpPr>
          <p:nvPr/>
        </p:nvSpPr>
        <p:spPr bwMode="auto">
          <a:xfrm>
            <a:off x="2403778" y="2106238"/>
            <a:ext cx="4134465" cy="646331"/>
          </a:xfrm>
          <a:prstGeom prst="rect">
            <a:avLst/>
          </a:prstGeom>
          <a:solidFill>
            <a:schemeClr val="bg1">
              <a:alpha val="0"/>
            </a:schemeClr>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u="sng">
                <a:latin typeface="Times New Roman" panose="02020603050405020304" pitchFamily="18" charset="0"/>
                <a:cs typeface="Times New Roman" panose="02020603050405020304" pitchFamily="18" charset="0"/>
              </a:rPr>
              <a:t>Tập đọc – Kể chuyện</a:t>
            </a:r>
          </a:p>
        </p:txBody>
      </p:sp>
      <p:sp>
        <p:nvSpPr>
          <p:cNvPr id="9" name="Rectangle 21">
            <a:extLst>
              <a:ext uri="{FF2B5EF4-FFF2-40B4-BE49-F238E27FC236}">
                <a16:creationId xmlns:a16="http://schemas.microsoft.com/office/drawing/2014/main" xmlns="" id="{891CBF03-42D3-4BAD-A0EF-C0F48B2E5850}"/>
              </a:ext>
            </a:extLst>
          </p:cNvPr>
          <p:cNvSpPr>
            <a:spLocks noChangeArrowheads="1"/>
          </p:cNvSpPr>
          <p:nvPr/>
        </p:nvSpPr>
        <p:spPr bwMode="auto">
          <a:xfrm>
            <a:off x="2825371" y="2839819"/>
            <a:ext cx="3493264" cy="646331"/>
          </a:xfrm>
          <a:prstGeom prst="rect">
            <a:avLst/>
          </a:prstGeom>
          <a:solidFill>
            <a:schemeClr val="bg1">
              <a:alpha val="0"/>
            </a:schemeClr>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err="1">
                <a:latin typeface="Times New Roman" panose="02020603050405020304" pitchFamily="18" charset="0"/>
                <a:cs typeface="Times New Roman" panose="02020603050405020304" pitchFamily="18" charset="0"/>
              </a:rPr>
              <a:t>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tổ</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nghề</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thêu</a:t>
            </a:r>
            <a:r>
              <a:rPr lang="en-US" alt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75548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36A700-1AF0-4DAC-B1BA-92EBB75E1196}"/>
              </a:ext>
            </a:extLst>
          </p:cNvPr>
          <p:cNvSpPr/>
          <p:nvPr/>
        </p:nvSpPr>
        <p:spPr>
          <a:xfrm>
            <a:off x="1219200" y="2110085"/>
            <a:ext cx="6515100" cy="923330"/>
          </a:xfrm>
          <a:prstGeom prst="rect">
            <a:avLst/>
          </a:prstGeom>
        </p:spPr>
        <p:txBody>
          <a:bodyPr wrap="square">
            <a:spAutoFit/>
          </a:bodyPr>
          <a:lstStyle/>
          <a:p>
            <a:pPr algn="ctr"/>
            <a:r>
              <a:rPr lang="en-US" sz="5400" b="1">
                <a:latin typeface="Times New Roman" pitchFamily="18" charset="0"/>
                <a:cs typeface="Times New Roman" pitchFamily="18" charset="0"/>
              </a:rPr>
              <a:t>TÌM HIỂU BÀI</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67019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ình nền powerpoint màu trắng đẹp">
            <a:extLst>
              <a:ext uri="{FF2B5EF4-FFF2-40B4-BE49-F238E27FC236}">
                <a16:creationId xmlns:a16="http://schemas.microsoft.com/office/drawing/2014/main" xmlns="" id="{D23F2D61-8295-41C4-8F62-E303EF15E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7481" y="57150"/>
            <a:ext cx="8709818" cy="1077218"/>
          </a:xfrm>
          <a:prstGeom prst="rect">
            <a:avLst/>
          </a:prstGeom>
          <a:noFill/>
        </p:spPr>
        <p:txBody>
          <a:bodyPr wrap="square" rtlCol="0">
            <a:spAutoFit/>
          </a:bodyPr>
          <a:lstStyle/>
          <a:p>
            <a:pPr algn="just"/>
            <a:r>
              <a:rPr lang="en-US" sz="3200" b="1">
                <a:latin typeface="Times New Roman" pitchFamily="18" charset="0"/>
                <a:cs typeface="Times New Roman" pitchFamily="18" charset="0"/>
              </a:rPr>
              <a:t>Câu </a:t>
            </a:r>
            <a:r>
              <a:rPr lang="en-US" sz="3200" b="1" dirty="0">
                <a:latin typeface="Times New Roman" pitchFamily="18" charset="0"/>
                <a:cs typeface="Times New Roman" pitchFamily="18" charset="0"/>
              </a:rPr>
              <a:t>1</a:t>
            </a:r>
            <a:r>
              <a:rPr lang="en-US" sz="3200" b="1">
                <a:latin typeface="Times New Roman" pitchFamily="18" charset="0"/>
                <a:cs typeface="Times New Roman" pitchFamily="18" charset="0"/>
              </a:rPr>
              <a:t>: Hồi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Khái</a:t>
            </a:r>
            <a:r>
              <a:rPr lang="en-US" sz="3200" b="1" dirty="0">
                <a:latin typeface="Times New Roman" pitchFamily="18" charset="0"/>
                <a:cs typeface="Times New Roman" pitchFamily="18" charset="0"/>
              </a:rPr>
              <a:t> ham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p>
        </p:txBody>
      </p:sp>
      <p:sp>
        <p:nvSpPr>
          <p:cNvPr id="15" name="Rectangle 14"/>
          <p:cNvSpPr/>
          <p:nvPr/>
        </p:nvSpPr>
        <p:spPr>
          <a:xfrm>
            <a:off x="152241" y="1134368"/>
            <a:ext cx="8709818" cy="1745863"/>
          </a:xfrm>
          <a:prstGeom prst="rect">
            <a:avLst/>
          </a:prstGeom>
        </p:spPr>
        <p:txBody>
          <a:bodyPr wrap="square">
            <a:spAutoFit/>
          </a:bodyPr>
          <a:lstStyle/>
          <a:p>
            <a:pPr algn="just">
              <a:lnSpc>
                <a:spcPct val="115000"/>
              </a:lnSpc>
              <a:spcAft>
                <a:spcPts val="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kéo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vó</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tôm. Tối đến, nhà nghèo, không </a:t>
            </a:r>
            <a:r>
              <a:rPr lang="en-US" sz="32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đèn, cậu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bỏ</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vỏ</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trứng,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đọc sách.</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3BEFAB35-1BC9-4BA3-BEE3-FE885EA29EF8}"/>
              </a:ext>
            </a:extLst>
          </p:cNvPr>
          <p:cNvSpPr/>
          <p:nvPr/>
        </p:nvSpPr>
        <p:spPr>
          <a:xfrm>
            <a:off x="152241" y="2844818"/>
            <a:ext cx="8763000" cy="1179554"/>
          </a:xfrm>
          <a:prstGeom prst="rect">
            <a:avLst/>
          </a:prstGeom>
        </p:spPr>
        <p:txBody>
          <a:bodyPr wrap="square">
            <a:spAutoFit/>
          </a:bodyPr>
          <a:lstStyle/>
          <a:p>
            <a:pPr algn="just">
              <a:lnSpc>
                <a:spcPct val="115000"/>
              </a:lnSpc>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*Nhờ chăm chỉ học tập, Trần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Khái</a:t>
            </a:r>
            <a:r>
              <a:rPr lang="en-US" sz="3200" b="1">
                <a:latin typeface="Times New Roman" panose="02020603050405020304" pitchFamily="18" charset="0"/>
                <a:ea typeface="Calibri" panose="020F0502020204030204" pitchFamily="34" charset="0"/>
                <a:cs typeface="Times New Roman" panose="02020603050405020304" pitchFamily="18" charset="0"/>
              </a:rPr>
              <a:t> đã thành đạt như</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thế</a:t>
            </a:r>
            <a:r>
              <a:rPr lang="en-US" sz="3200" b="1">
                <a:latin typeface="Times New Roman" panose="02020603050405020304" pitchFamily="18" charset="0"/>
                <a:ea typeface="Calibri" panose="020F0502020204030204" pitchFamily="34" charset="0"/>
                <a:cs typeface="Times New Roman" panose="02020603050405020304" pitchFamily="18" charset="0"/>
              </a:rPr>
              <a:t> nào?</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B4A380A6-D651-450B-9A28-C7C9C74AA17C}"/>
              </a:ext>
            </a:extLst>
          </p:cNvPr>
          <p:cNvSpPr/>
          <p:nvPr/>
        </p:nvSpPr>
        <p:spPr>
          <a:xfrm>
            <a:off x="152241" y="3957449"/>
            <a:ext cx="8879682" cy="1179554"/>
          </a:xfrm>
          <a:prstGeom prst="rect">
            <a:avLst/>
          </a:prstGeom>
        </p:spPr>
        <p:txBody>
          <a:bodyPr wrap="square">
            <a:spAutoFit/>
          </a:bodyPr>
          <a:lstStyle/>
          <a:p>
            <a:pPr algn="just">
              <a:lnSpc>
                <a:spcPct val="115000"/>
              </a:lnSpc>
              <a:spcAft>
                <a:spcPts val="0"/>
              </a:spcAft>
            </a:pP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Ông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đỗ</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sĩ, trở thành vị quan </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7088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om đóm phát sáng như thế nà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
            <a:ext cx="8763000" cy="4857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 Khu rừng đom đóm khiến bạn phải ngỡ ngàng với vẻ đẹp của tạo hó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9499"/>
            <a:ext cx="8763000" cy="485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89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ình nền powerpoint màu trắng đẹp">
            <a:extLst>
              <a:ext uri="{FF2B5EF4-FFF2-40B4-BE49-F238E27FC236}">
                <a16:creationId xmlns:a16="http://schemas.microsoft.com/office/drawing/2014/main" xmlns="" id="{1B657044-9BEC-41FF-8B51-BCC5828D1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7481" y="57150"/>
            <a:ext cx="8709818" cy="1077218"/>
          </a:xfrm>
          <a:prstGeom prst="rect">
            <a:avLst/>
          </a:prstGeom>
          <a:noFill/>
        </p:spPr>
        <p:txBody>
          <a:bodyPr wrap="square" rtlCol="0">
            <a:spAutoFit/>
          </a:bodyPr>
          <a:lstStyle/>
          <a:p>
            <a:pPr algn="just"/>
            <a:r>
              <a:rPr lang="en-US" sz="3200" b="1" u="sng">
                <a:latin typeface="Times New Roman" pitchFamily="18" charset="0"/>
                <a:cs typeface="Times New Roman" pitchFamily="18" charset="0"/>
              </a:rPr>
              <a:t>Câu </a:t>
            </a:r>
            <a:r>
              <a:rPr lang="en-US" sz="3200" b="1" u="sng" dirty="0">
                <a:latin typeface="Times New Roman" pitchFamily="18" charset="0"/>
                <a:cs typeface="Times New Roman" pitchFamily="18" charset="0"/>
              </a:rPr>
              <a:t>1</a:t>
            </a:r>
            <a:r>
              <a:rPr lang="en-US" sz="3200" b="1">
                <a:latin typeface="Times New Roman" pitchFamily="18" charset="0"/>
                <a:cs typeface="Times New Roman" pitchFamily="18" charset="0"/>
              </a:rPr>
              <a:t>: Hồi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Khái</a:t>
            </a:r>
            <a:r>
              <a:rPr lang="en-US" sz="3200" b="1" dirty="0">
                <a:latin typeface="Times New Roman" pitchFamily="18" charset="0"/>
                <a:cs typeface="Times New Roman" pitchFamily="18" charset="0"/>
              </a:rPr>
              <a:t> ham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p>
        </p:txBody>
      </p:sp>
      <p:sp>
        <p:nvSpPr>
          <p:cNvPr id="15" name="Rectangle 14"/>
          <p:cNvSpPr/>
          <p:nvPr/>
        </p:nvSpPr>
        <p:spPr>
          <a:xfrm>
            <a:off x="152241" y="1134368"/>
            <a:ext cx="8709818" cy="1745863"/>
          </a:xfrm>
          <a:prstGeom prst="rect">
            <a:avLst/>
          </a:prstGeom>
        </p:spPr>
        <p:txBody>
          <a:bodyPr wrap="square">
            <a:spAutoFit/>
          </a:bodyPr>
          <a:lstStyle/>
          <a:p>
            <a:pPr algn="just">
              <a:lnSpc>
                <a:spcPct val="115000"/>
              </a:lnSpc>
              <a:spcAft>
                <a:spcPts val="0"/>
              </a:spcAf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đốn</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kéo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vó</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tôm. Tối đến, nhà nghèo, không </a:t>
            </a:r>
            <a:r>
              <a:rPr lang="en-US" sz="32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đèn, cậu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đóm</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bỏ</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vỏ</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trứng,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đọc sách.</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3BEFAB35-1BC9-4BA3-BEE3-FE885EA29EF8}"/>
              </a:ext>
            </a:extLst>
          </p:cNvPr>
          <p:cNvSpPr/>
          <p:nvPr/>
        </p:nvSpPr>
        <p:spPr>
          <a:xfrm>
            <a:off x="152241" y="2844818"/>
            <a:ext cx="8763000" cy="1179554"/>
          </a:xfrm>
          <a:prstGeom prst="rect">
            <a:avLst/>
          </a:prstGeom>
        </p:spPr>
        <p:txBody>
          <a:bodyPr wrap="square">
            <a:spAutoFit/>
          </a:bodyPr>
          <a:lstStyle/>
          <a:p>
            <a:pPr algn="just">
              <a:lnSpc>
                <a:spcPct val="115000"/>
              </a:lnSpc>
              <a:spcAft>
                <a:spcPts val="0"/>
              </a:spcAft>
            </a:pPr>
            <a:r>
              <a:rPr lang="en-US" sz="3200" b="1">
                <a:latin typeface="Times New Roman" panose="02020603050405020304" pitchFamily="18" charset="0"/>
                <a:ea typeface="Calibri" panose="020F0502020204030204" pitchFamily="34" charset="0"/>
                <a:cs typeface="Times New Roman" panose="02020603050405020304" pitchFamily="18" charset="0"/>
              </a:rPr>
              <a:t>*Nhờ chăm chỉ học tập, Trần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Khái</a:t>
            </a:r>
            <a:r>
              <a:rPr lang="en-US" sz="3200" b="1">
                <a:latin typeface="Times New Roman" panose="02020603050405020304" pitchFamily="18" charset="0"/>
                <a:ea typeface="Calibri" panose="020F0502020204030204" pitchFamily="34" charset="0"/>
                <a:cs typeface="Times New Roman" panose="02020603050405020304" pitchFamily="18" charset="0"/>
              </a:rPr>
              <a:t> đã thành đạt như</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err="1">
                <a:latin typeface="Times New Roman" panose="02020603050405020304" pitchFamily="18" charset="0"/>
                <a:ea typeface="Calibri" panose="020F0502020204030204" pitchFamily="34" charset="0"/>
                <a:cs typeface="Times New Roman" panose="02020603050405020304" pitchFamily="18" charset="0"/>
              </a:rPr>
              <a:t>thế</a:t>
            </a:r>
            <a:r>
              <a:rPr lang="en-US" sz="3200" b="1">
                <a:latin typeface="Times New Roman" panose="02020603050405020304" pitchFamily="18" charset="0"/>
                <a:ea typeface="Calibri" panose="020F0502020204030204" pitchFamily="34" charset="0"/>
                <a:cs typeface="Times New Roman" panose="02020603050405020304" pitchFamily="18" charset="0"/>
              </a:rPr>
              <a:t> nào?</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xmlns="" id="{B4A380A6-D651-450B-9A28-C7C9C74AA17C}"/>
              </a:ext>
            </a:extLst>
          </p:cNvPr>
          <p:cNvSpPr/>
          <p:nvPr/>
        </p:nvSpPr>
        <p:spPr>
          <a:xfrm>
            <a:off x="152241" y="3957449"/>
            <a:ext cx="8879682" cy="1179554"/>
          </a:xfrm>
          <a:prstGeom prst="rect">
            <a:avLst/>
          </a:prstGeom>
        </p:spPr>
        <p:txBody>
          <a:bodyPr wrap="square">
            <a:spAutoFit/>
          </a:bodyPr>
          <a:lstStyle/>
          <a:p>
            <a:pPr algn="just">
              <a:lnSpc>
                <a:spcPct val="115000"/>
              </a:lnSpc>
              <a:spcAft>
                <a:spcPts val="0"/>
              </a:spcAft>
            </a:pP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Ông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đỗ</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sĩ, trở thành vị quan </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331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nền powerpoint màu trắng đẹp">
            <a:extLst>
              <a:ext uri="{FF2B5EF4-FFF2-40B4-BE49-F238E27FC236}">
                <a16:creationId xmlns:a16="http://schemas.microsoft.com/office/drawing/2014/main" xmlns="" id="{7AD0E043-4C01-4D42-8BAE-1470A805B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9954" y="130789"/>
            <a:ext cx="8745446" cy="954107"/>
          </a:xfrm>
          <a:prstGeom prst="rect">
            <a:avLst/>
          </a:prstGeom>
          <a:noFill/>
        </p:spPr>
        <p:txBody>
          <a:bodyPr wrap="square" rtlCol="0">
            <a:spAutoFit/>
          </a:bodyPr>
          <a:lstStyle/>
          <a:p>
            <a:pPr algn="just"/>
            <a:r>
              <a:rPr lang="en-US" sz="2800" b="1" u="sng" err="1">
                <a:latin typeface="Times New Roman" pitchFamily="18" charset="0"/>
                <a:cs typeface="Times New Roman" pitchFamily="18" charset="0"/>
              </a:rPr>
              <a:t>Câu</a:t>
            </a:r>
            <a:r>
              <a:rPr lang="en-US" sz="2800" b="1" u="sng">
                <a:latin typeface="Times New Roman" pitchFamily="18" charset="0"/>
                <a:cs typeface="Times New Roman" pitchFamily="18" charset="0"/>
              </a:rPr>
              <a:t> 2</a:t>
            </a:r>
            <a:r>
              <a:rPr lang="en-US" sz="2800" b="1">
                <a:latin typeface="Times New Roman" pitchFamily="18" charset="0"/>
                <a:cs typeface="Times New Roman" pitchFamily="18" charset="0"/>
              </a:rPr>
              <a:t>. </a:t>
            </a:r>
            <a:r>
              <a:rPr lang="en-US" sz="2800" b="1" dirty="0" err="1">
                <a:latin typeface="Times New Roman" pitchFamily="18" charset="0"/>
                <a:cs typeface="Times New Roman" pitchFamily="18" charset="0"/>
              </a:rPr>
              <a:t>Vua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thần</a:t>
            </a:r>
            <a:r>
              <a:rPr lang="en-US" sz="2800" b="1" dirty="0">
                <a:latin typeface="Times New Roman" pitchFamily="18" charset="0"/>
                <a:cs typeface="Times New Roman" pitchFamily="18" charset="0"/>
              </a:rPr>
              <a:t> </a:t>
            </a:r>
            <a:r>
              <a:rPr lang="en-US" sz="2800" b="1" err="1">
                <a:latin typeface="Times New Roman" pitchFamily="18" charset="0"/>
                <a:cs typeface="Times New Roman" pitchFamily="18" charset="0"/>
              </a:rPr>
              <a:t>Việt</a:t>
            </a:r>
            <a:r>
              <a:rPr lang="en-US" sz="2800" b="1">
                <a:latin typeface="Times New Roman" pitchFamily="18" charset="0"/>
                <a:cs typeface="Times New Roman" pitchFamily="18" charset="0"/>
              </a:rPr>
              <a:t> Nam? </a:t>
            </a:r>
            <a:endParaRPr lang="en-US" sz="2800" b="1" dirty="0">
              <a:latin typeface="Times New Roman" pitchFamily="18" charset="0"/>
              <a:cs typeface="Times New Roman" pitchFamily="18" charset="0"/>
            </a:endParaRPr>
          </a:p>
        </p:txBody>
      </p:sp>
      <p:sp>
        <p:nvSpPr>
          <p:cNvPr id="4" name="Rectangle 3"/>
          <p:cNvSpPr/>
          <p:nvPr/>
        </p:nvSpPr>
        <p:spPr>
          <a:xfrm>
            <a:off x="169954" y="1022889"/>
            <a:ext cx="8745446" cy="1083374"/>
          </a:xfrm>
          <a:prstGeom prst="rect">
            <a:avLst/>
          </a:prstGeom>
        </p:spPr>
        <p:txBody>
          <a:bodyPr wrap="square">
            <a:spAutoFit/>
          </a:bodyPr>
          <a:lstStyle/>
          <a:p>
            <a:pPr algn="just">
              <a:lnSpc>
                <a:spcPct val="115000"/>
              </a:lnSpc>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cho dựng lầu cao, mời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chơi,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thang để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làm thế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169954" y="2168270"/>
            <a:ext cx="8745446" cy="1083374"/>
          </a:xfrm>
          <a:prstGeom prst="rect">
            <a:avLst/>
          </a:prstGeom>
        </p:spPr>
        <p:txBody>
          <a:bodyPr wrap="square">
            <a:spAutoFit/>
          </a:bodyPr>
          <a:lstStyle/>
          <a:p>
            <a:pPr algn="just">
              <a:lnSpc>
                <a:spcPct val="115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 Trên </a:t>
            </a:r>
            <a:r>
              <a:rPr lang="en-US" sz="2800" b="1" err="1">
                <a:latin typeface="Times New Roman" panose="02020603050405020304" pitchFamily="18" charset="0"/>
                <a:ea typeface="Calibri" panose="020F0502020204030204" pitchFamily="34" charset="0"/>
                <a:cs typeface="Times New Roman" panose="02020603050405020304" pitchFamily="18" charset="0"/>
              </a:rPr>
              <a:t>lầu</a:t>
            </a:r>
            <a:r>
              <a:rPr lang="en-US" sz="2800" b="1">
                <a:latin typeface="Times New Roman" panose="02020603050405020304" pitchFamily="18" charset="0"/>
                <a:ea typeface="Calibri" panose="020F0502020204030204" pitchFamily="34" charset="0"/>
                <a:cs typeface="Times New Roman" panose="02020603050405020304" pitchFamily="18" charset="0"/>
              </a:rPr>
              <a:t> cao để </a:t>
            </a:r>
            <a:r>
              <a:rPr lang="en-US" sz="2800" b="1" err="1">
                <a:latin typeface="Times New Roman" panose="02020603050405020304" pitchFamily="18" charset="0"/>
                <a:ea typeface="Calibri" panose="020F0502020204030204" pitchFamily="34" charset="0"/>
                <a:cs typeface="Times New Roman" panose="02020603050405020304" pitchFamily="18" charset="0"/>
              </a:rPr>
              <a:t>thử</a:t>
            </a:r>
            <a:r>
              <a:rPr lang="en-US" sz="2800" b="1">
                <a:latin typeface="Times New Roman" panose="02020603050405020304" pitchFamily="18" charset="0"/>
                <a:ea typeface="Calibri" panose="020F0502020204030204" pitchFamily="34" charset="0"/>
                <a:cs typeface="Times New Roman" panose="02020603050405020304" pitchFamily="18" charset="0"/>
              </a:rPr>
              <a:t> tài sứ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Việt</a:t>
            </a:r>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a:t>
            </a:r>
            <a:r>
              <a:rPr lang="en-US" sz="2800" b="1">
                <a:latin typeface="Times New Roman" panose="02020603050405020304" pitchFamily="18" charset="0"/>
                <a:ea typeface="Calibri" panose="020F0502020204030204" pitchFamily="34" charset="0"/>
                <a:cs typeface="Times New Roman" panose="02020603050405020304" pitchFamily="18" charset="0"/>
              </a:rPr>
              <a:t>am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vua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những</a:t>
            </a:r>
            <a:r>
              <a:rPr lang="en-US" sz="2800" b="1">
                <a:latin typeface="Times New Roman" panose="02020603050405020304" pitchFamily="18" charset="0"/>
                <a:ea typeface="Calibri" panose="020F0502020204030204" pitchFamily="34" charset="0"/>
                <a:cs typeface="Times New Roman" panose="02020603050405020304" pitchFamily="18" charset="0"/>
              </a:rPr>
              <a:t> vật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Rectangle 5"/>
          <p:cNvSpPr/>
          <p:nvPr/>
        </p:nvSpPr>
        <p:spPr>
          <a:xfrm>
            <a:off x="166144" y="3181350"/>
            <a:ext cx="8745446" cy="1083374"/>
          </a:xfrm>
          <a:prstGeom prst="rect">
            <a:avLst/>
          </a:prstGeom>
        </p:spPr>
        <p:txBody>
          <a:bodyPr wrap="square">
            <a:spAutoFit/>
          </a:bodyPr>
          <a:lstStyle/>
          <a:p>
            <a:pPr algn="just">
              <a:lnSpc>
                <a:spcPct val="115000"/>
              </a:lnSpc>
            </a:pP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Lầu chỉ có hai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pho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Phật, hai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lọng</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một bức </a:t>
            </a:r>
            <a:r>
              <a:rPr lang="en-US" sz="2800">
                <a:solidFill>
                  <a:srgbClr val="FF0000"/>
                </a:solidFill>
                <a:latin typeface="Times New Roman" panose="02020603050405020304" pitchFamily="18" charset="0"/>
                <a:cs typeface="Times New Roman" panose="02020603050405020304" pitchFamily="18" charset="0"/>
              </a:rPr>
              <a:t>trướng </a:t>
            </a:r>
            <a:r>
              <a:rPr lang="en-US" sz="2800" err="1">
                <a:solidFill>
                  <a:srgbClr val="FF0000"/>
                </a:solidFill>
                <a:latin typeface="Times New Roman" panose="02020603050405020304" pitchFamily="18" charset="0"/>
                <a:cs typeface="Times New Roman" panose="02020603050405020304" pitchFamily="18" charset="0"/>
              </a:rPr>
              <a:t>thêu</a:t>
            </a:r>
            <a:r>
              <a:rPr lang="en-US" sz="2800">
                <a:solidFill>
                  <a:srgbClr val="FF0000"/>
                </a:solidFill>
                <a:latin typeface="Times New Roman" panose="02020603050405020304" pitchFamily="18" charset="0"/>
                <a:cs typeface="Times New Roman" panose="02020603050405020304" pitchFamily="18" charset="0"/>
              </a:rPr>
              <a:t> ba </a:t>
            </a:r>
            <a:r>
              <a:rPr lang="en-US" sz="2800" dirty="0" err="1">
                <a:solidFill>
                  <a:srgbClr val="FF0000"/>
                </a:solidFill>
                <a:latin typeface="Times New Roman" panose="02020603050405020304" pitchFamily="18" charset="0"/>
                <a:cs typeface="Times New Roman" panose="02020603050405020304" pitchFamily="18" charset="0"/>
              </a:rPr>
              <a:t>chữ</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Phật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lòng</a:t>
            </a:r>
            <a:r>
              <a:rPr lang="en-US" sz="2800" dirty="0">
                <a:solidFill>
                  <a:srgbClr val="FF0000"/>
                </a:solidFill>
                <a:latin typeface="Times New Roman" panose="02020603050405020304" pitchFamily="18" charset="0"/>
                <a:cs typeface="Times New Roman" panose="02020603050405020304" pitchFamily="18" charset="0"/>
              </a:rPr>
              <a:t>” </a:t>
            </a:r>
            <a:r>
              <a:rPr lang="en-US" sz="2800" err="1">
                <a:solidFill>
                  <a:srgbClr val="FF0000"/>
                </a:solidFill>
                <a:latin typeface="Times New Roman" panose="02020603050405020304" pitchFamily="18" charset="0"/>
                <a:cs typeface="Times New Roman" panose="02020603050405020304" pitchFamily="18" charset="0"/>
              </a:rPr>
              <a:t>và</a:t>
            </a:r>
            <a:r>
              <a:rPr lang="en-US" sz="2800">
                <a:solidFill>
                  <a:srgbClr val="FF0000"/>
                </a:solidFill>
                <a:latin typeface="Times New Roman" panose="02020603050405020304" pitchFamily="18" charset="0"/>
                <a:cs typeface="Times New Roman" panose="02020603050405020304" pitchFamily="18" charset="0"/>
              </a:rPr>
              <a:t> một </a:t>
            </a:r>
            <a:r>
              <a:rPr lang="en-US" sz="2800" dirty="0" err="1">
                <a:solidFill>
                  <a:srgbClr val="FF0000"/>
                </a:solidFill>
                <a:latin typeface="Times New Roman" panose="02020603050405020304" pitchFamily="18" charset="0"/>
                <a:cs typeface="Times New Roman" panose="02020603050405020304" pitchFamily="18" charset="0"/>
              </a:rPr>
              <a:t>vò</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717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màu trắng đẹp">
            <a:extLst>
              <a:ext uri="{FF2B5EF4-FFF2-40B4-BE49-F238E27FC236}">
                <a16:creationId xmlns:a16="http://schemas.microsoft.com/office/drawing/2014/main" xmlns="" id="{D32CB853-5351-4EDB-97A3-82041F193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672" y="113243"/>
            <a:ext cx="8686802" cy="1083374"/>
          </a:xfrm>
          <a:prstGeom prst="rect">
            <a:avLst/>
          </a:prstGeom>
        </p:spPr>
        <p:txBody>
          <a:bodyPr wrap="square">
            <a:spAutoFit/>
          </a:bodyPr>
          <a:lstStyle/>
          <a:p>
            <a:pPr algn="just">
              <a:lnSpc>
                <a:spcPct val="115000"/>
              </a:lnSpc>
              <a:spcAft>
                <a:spcPts val="0"/>
              </a:spcAft>
            </a:pPr>
            <a:r>
              <a:rPr lang="en-US" sz="2800" b="1" u="sng" err="1">
                <a:latin typeface="Times New Roman" panose="02020603050405020304" pitchFamily="18" charset="0"/>
                <a:ea typeface="Calibri" panose="020F0502020204030204" pitchFamily="34" charset="0"/>
                <a:cs typeface="Times New Roman" panose="02020603050405020304" pitchFamily="18" charset="0"/>
              </a:rPr>
              <a:t>Câu</a:t>
            </a:r>
            <a:r>
              <a:rPr lang="en-US" sz="2800" b="1" u="sng">
                <a:latin typeface="Times New Roman" panose="02020603050405020304" pitchFamily="18" charset="0"/>
                <a:ea typeface="Calibri" panose="020F0502020204030204" pitchFamily="34" charset="0"/>
                <a:cs typeface="Times New Roman" panose="02020603050405020304" pitchFamily="18" charset="0"/>
              </a:rPr>
              <a:t> 3</a:t>
            </a:r>
            <a:r>
              <a:rPr lang="en-US" sz="2800" b="1">
                <a:latin typeface="Times New Roman" panose="02020603050405020304" pitchFamily="18" charset="0"/>
                <a:ea typeface="Calibri" panose="020F0502020204030204" pitchFamily="34" charset="0"/>
                <a:cs typeface="Times New Roman" panose="02020603050405020304" pitchFamily="18" charset="0"/>
              </a:rPr>
              <a:t>. a)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lầu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cao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làm</a:t>
            </a:r>
            <a:r>
              <a:rPr lang="en-US" sz="2800" b="1">
                <a:latin typeface="Times New Roman" panose="02020603050405020304" pitchFamily="18" charset="0"/>
                <a:ea typeface="Calibri" panose="020F0502020204030204" pitchFamily="34" charset="0"/>
                <a:cs typeface="Times New Roman" panose="02020603050405020304" pitchFamily="18" charset="0"/>
              </a:rPr>
              <a:t> thế nào </a:t>
            </a:r>
            <a:r>
              <a:rPr lang="en-US" sz="2800" b="1"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a:latin typeface="Times New Roman" panose="02020603050405020304" pitchFamily="18" charset="0"/>
                <a:ea typeface="Calibri" panose="020F0502020204030204" pitchFamily="34" charset="0"/>
                <a:cs typeface="Times New Roman" panose="02020603050405020304" pitchFamily="18" charset="0"/>
              </a:rPr>
              <a:t> sống?</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21672" y="1133663"/>
            <a:ext cx="8686802" cy="2569934"/>
          </a:xfrm>
          <a:prstGeom prst="rect">
            <a:avLst/>
          </a:prstGeom>
        </p:spPr>
        <p:txBody>
          <a:bodyPr wrap="square">
            <a:spAutoFit/>
          </a:bodyPr>
          <a:lstStyle/>
          <a:p>
            <a:pPr algn="just">
              <a:lnSpc>
                <a:spcPct val="115000"/>
              </a:lnSpc>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Bụng</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đói,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trướng “Phật trong lòng”, hiểu ý người viết,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bẻ</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hật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thử</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hai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pho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nặn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bột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chè</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lam</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Từ đó, ngày hai bữa, ông ung dung bẻ dần tượng mà ăn. </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21672" y="3520220"/>
            <a:ext cx="8686802" cy="157889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Phật trong lòng</a:t>
            </a:r>
            <a:r>
              <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Tư tưởng của Phật ở trong lòng mỗi người, có ý mách ngầm Trần Quốc Khái: có thể ăn bức tượng.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2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nền powerpoint màu trắng đẹp">
            <a:extLst>
              <a:ext uri="{FF2B5EF4-FFF2-40B4-BE49-F238E27FC236}">
                <a16:creationId xmlns:a16="http://schemas.microsoft.com/office/drawing/2014/main" xmlns="" id="{7A4DDDF0-E926-4BE8-95FE-4DC13CA36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219377"/>
            <a:ext cx="8763000" cy="1083374"/>
          </a:xfrm>
          <a:prstGeom prst="rect">
            <a:avLst/>
          </a:prstGeom>
        </p:spPr>
        <p:txBody>
          <a:bodyPr wrap="square">
            <a:spAutoFit/>
          </a:bodyPr>
          <a:lstStyle/>
          <a:p>
            <a:pPr algn="just">
              <a:lnSpc>
                <a:spcPct val="115000"/>
              </a:lnSpc>
              <a:spcAft>
                <a:spcPts val="0"/>
              </a:spcAft>
            </a:pPr>
            <a:r>
              <a:rPr lang="en-US" sz="2800" b="1" u="sng" err="1">
                <a:latin typeface="Times New Roman" panose="02020603050405020304" pitchFamily="18" charset="0"/>
                <a:ea typeface="Calibri" panose="020F0502020204030204" pitchFamily="34" charset="0"/>
                <a:cs typeface="Times New Roman" panose="02020603050405020304" pitchFamily="18" charset="0"/>
              </a:rPr>
              <a:t>Câu</a:t>
            </a:r>
            <a:r>
              <a:rPr lang="en-US" sz="2800" b="1" u="sng">
                <a:latin typeface="Times New Roman" panose="02020603050405020304" pitchFamily="18" charset="0"/>
                <a:ea typeface="Calibri" panose="020F0502020204030204" pitchFamily="34" charset="0"/>
                <a:cs typeface="Times New Roman" panose="02020603050405020304" pitchFamily="18" charset="0"/>
              </a:rPr>
              <a:t> 3</a:t>
            </a:r>
            <a:r>
              <a:rPr lang="en-US" sz="2800" b="1">
                <a:latin typeface="Times New Roman" panose="02020603050405020304" pitchFamily="18" charset="0"/>
                <a:ea typeface="Calibri" panose="020F0502020204030204" pitchFamily="34" charset="0"/>
                <a:cs typeface="Times New Roman" panose="02020603050405020304" pitchFamily="18" charset="0"/>
              </a:rPr>
              <a:t>. b) Trần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làm</a:t>
            </a:r>
            <a:r>
              <a:rPr lang="en-US" sz="2800" b="1">
                <a:latin typeface="Times New Roman" panose="02020603050405020304" pitchFamily="18" charset="0"/>
                <a:ea typeface="Calibri" panose="020F0502020204030204" pitchFamily="34" charset="0"/>
                <a:cs typeface="Times New Roman" panose="02020603050405020304" pitchFamily="18" charset="0"/>
              </a:rPr>
              <a:t> thế nào </a:t>
            </a:r>
            <a:r>
              <a:rPr lang="en-US" sz="2800" b="1"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a:latin typeface="Times New Roman" panose="02020603050405020304" pitchFamily="18" charset="0"/>
                <a:ea typeface="Calibri" panose="020F0502020204030204" pitchFamily="34" charset="0"/>
                <a:cs typeface="Times New Roman" panose="02020603050405020304" pitchFamily="18" charset="0"/>
              </a:rPr>
              <a:t> không bỏ phí thời gian?</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89807" y="1302751"/>
            <a:ext cx="8725593" cy="1043619"/>
          </a:xfrm>
          <a:prstGeom prst="rect">
            <a:avLst/>
          </a:prstGeom>
        </p:spPr>
        <p:txBody>
          <a:bodyPr wrap="square">
            <a:spAutoFit/>
          </a:bodyPr>
          <a:lstStyle/>
          <a:p>
            <a:pPr algn="just">
              <a:lnSpc>
                <a:spcPct val="115000"/>
              </a:lnSpc>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mày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mò</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hai cái lọng và bức trướng thêu, nhớ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thêu trướng và làm lọng.</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xmlns="" id="{80BE48F8-85BB-41B1-91EA-A5CB0C2D54E3}"/>
              </a:ext>
            </a:extLst>
          </p:cNvPr>
          <p:cNvSpPr/>
          <p:nvPr/>
        </p:nvSpPr>
        <p:spPr>
          <a:xfrm>
            <a:off x="189806" y="3345229"/>
            <a:ext cx="8725591" cy="1578894"/>
          </a:xfrm>
          <a:prstGeom prst="rect">
            <a:avLst/>
          </a:prstGeom>
        </p:spPr>
        <p:txBody>
          <a:bodyPr wrap="square">
            <a:spAutoFit/>
          </a:bodyPr>
          <a:lstStyle/>
          <a:p>
            <a:pPr algn="just">
              <a:lnSpc>
                <a:spcPct val="115000"/>
              </a:lnSpc>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nhìn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xòe</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cánh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chao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chao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bay, bèn bắt chước chúng, ôm lọng nhảy xuống đất bình an vô sự. </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9EEE6B79-E317-4C20-924E-11F3D61E86B7}"/>
              </a:ext>
            </a:extLst>
          </p:cNvPr>
          <p:cNvSpPr/>
          <p:nvPr/>
        </p:nvSpPr>
        <p:spPr>
          <a:xfrm>
            <a:off x="152399" y="2346370"/>
            <a:ext cx="8762999" cy="1083374"/>
          </a:xfrm>
          <a:prstGeom prst="rect">
            <a:avLst/>
          </a:prstGeom>
        </p:spPr>
        <p:txBody>
          <a:bodyPr wrap="square">
            <a:spAutoFit/>
          </a:bodyPr>
          <a:lstStyle/>
          <a:p>
            <a:pPr algn="just">
              <a:lnSpc>
                <a:spcPct val="115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 Trần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err="1">
                <a:latin typeface="Times New Roman" panose="02020603050405020304" pitchFamily="18" charset="0"/>
                <a:ea typeface="Calibri" panose="020F0502020204030204" pitchFamily="34" charset="0"/>
                <a:cs typeface="Times New Roman" panose="02020603050405020304" pitchFamily="18" charset="0"/>
              </a:rPr>
              <a:t>làm</a:t>
            </a:r>
            <a:r>
              <a:rPr lang="en-US" sz="2800" b="1">
                <a:latin typeface="Times New Roman" panose="02020603050405020304" pitchFamily="18" charset="0"/>
                <a:ea typeface="Calibri" panose="020F0502020204030204" pitchFamily="34" charset="0"/>
                <a:cs typeface="Times New Roman" panose="02020603050405020304" pitchFamily="18" charset="0"/>
              </a:rPr>
              <a:t> thế nào </a:t>
            </a:r>
            <a:r>
              <a:rPr lang="en-US" sz="2800" b="1"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a:latin typeface="Times New Roman" panose="02020603050405020304" pitchFamily="18" charset="0"/>
                <a:ea typeface="Calibri" panose="020F0502020204030204" pitchFamily="34" charset="0"/>
                <a:cs typeface="Times New Roman" panose="02020603050405020304" pitchFamily="18" charset="0"/>
              </a:rPr>
              <a:t> xuống đất bình yên vô sự?</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94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màu trắng đẹp">
            <a:extLst>
              <a:ext uri="{FF2B5EF4-FFF2-40B4-BE49-F238E27FC236}">
                <a16:creationId xmlns:a16="http://schemas.microsoft.com/office/drawing/2014/main" xmlns="" id="{D4279308-7C7E-4791-8BBD-1C1A226E7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0820" y="534269"/>
            <a:ext cx="8722360" cy="954107"/>
          </a:xfrm>
          <a:prstGeom prst="rect">
            <a:avLst/>
          </a:prstGeom>
          <a:noFill/>
        </p:spPr>
        <p:txBody>
          <a:bodyPr wrap="square" rtlCol="0">
            <a:spAutoFit/>
          </a:bodyPr>
          <a:lstStyle/>
          <a:p>
            <a:pPr algn="just"/>
            <a:r>
              <a:rPr lang="en-US" altLang="en-US" sz="2800" b="1" err="1">
                <a:latin typeface="Times New Roman" pitchFamily="18" charset="0"/>
                <a:cs typeface="Times New Roman" pitchFamily="18" charset="0"/>
              </a:rPr>
              <a:t>Câu</a:t>
            </a:r>
            <a:r>
              <a:rPr lang="en-US" altLang="en-US" sz="2800" b="1">
                <a:latin typeface="Times New Roman" pitchFamily="18" charset="0"/>
                <a:cs typeface="Times New Roman" pitchFamily="18" charset="0"/>
              </a:rPr>
              <a:t> 4. </a:t>
            </a:r>
            <a:r>
              <a:rPr lang="en-US" altLang="en-US" sz="2800" b="1" dirty="0" err="1">
                <a:latin typeface="Times New Roman" pitchFamily="18" charset="0"/>
                <a:cs typeface="Times New Roman" pitchFamily="18" charset="0"/>
              </a:rPr>
              <a:t>Vì</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sao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Trần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Quốc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Khái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được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suy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tôn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a:t>
            </a:r>
            <a:r>
              <a:rPr lang="en-US" altLang="en-US" sz="2800" b="1" dirty="0">
                <a:latin typeface="Times New Roman" pitchFamily="18" charset="0"/>
                <a:cs typeface="Times New Roman" pitchFamily="18" charset="0"/>
              </a:rPr>
              <a:t> </a:t>
            </a:r>
            <a:r>
              <a:rPr lang="en-US" altLang="en-US" sz="2800" b="1" err="1">
                <a:latin typeface="Times New Roman" pitchFamily="18" charset="0"/>
                <a:cs typeface="Times New Roman" pitchFamily="18" charset="0"/>
              </a:rPr>
              <a:t>ông</a:t>
            </a:r>
            <a:r>
              <a:rPr lang="en-US" altLang="en-US" sz="2800" b="1">
                <a:latin typeface="Times New Roman" pitchFamily="18" charset="0"/>
                <a:cs typeface="Times New Roman" pitchFamily="18" charset="0"/>
              </a:rPr>
              <a:t> tổ nghề thêu?</a:t>
            </a:r>
            <a:endParaRPr lang="en-US" altLang="en-US" sz="2800" b="1" dirty="0">
              <a:latin typeface="Times New Roman" pitchFamily="18" charset="0"/>
              <a:cs typeface="Times New Roman" pitchFamily="18" charset="0"/>
            </a:endParaRPr>
          </a:p>
        </p:txBody>
      </p:sp>
      <p:sp>
        <p:nvSpPr>
          <p:cNvPr id="6" name="Rectangle 5"/>
          <p:cNvSpPr/>
          <p:nvPr/>
        </p:nvSpPr>
        <p:spPr>
          <a:xfrm>
            <a:off x="210820" y="1488376"/>
            <a:ext cx="8722360" cy="1083374"/>
          </a:xfrm>
          <a:prstGeom prst="rect">
            <a:avLst/>
          </a:prstGeom>
        </p:spPr>
        <p:txBody>
          <a:bodyPr wrap="square">
            <a:spAutoFit/>
          </a:bodyPr>
          <a:lstStyle/>
          <a:p>
            <a:pPr algn="just">
              <a:lnSpc>
                <a:spcPct val="115000"/>
              </a:lnSpc>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ông là người đã truyền dạy cho dân nghề thêu, nhờ vậy nghề này được lan truyền rộng. </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794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l_fi" descr="02112010_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209550"/>
            <a:ext cx="8305800" cy="4400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133605" y="4629150"/>
            <a:ext cx="5618873" cy="523220"/>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Đền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thờ</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Quốc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Khái</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873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ình nền powerpoint màu trắng đẹp">
            <a:extLst>
              <a:ext uri="{FF2B5EF4-FFF2-40B4-BE49-F238E27FC236}">
                <a16:creationId xmlns:a16="http://schemas.microsoft.com/office/drawing/2014/main" xmlns="" id="{CE99DBB0-4374-4B9B-BFA8-6B55B58D5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0949" y="590550"/>
            <a:ext cx="8534400" cy="1083374"/>
          </a:xfrm>
          <a:prstGeom prst="rect">
            <a:avLst/>
          </a:prstGeom>
        </p:spPr>
        <p:txBody>
          <a:bodyPr wrap="square">
            <a:spAutoFit/>
          </a:bodyPr>
          <a:lstStyle/>
          <a:p>
            <a:pPr algn="just">
              <a:lnSpc>
                <a:spcPct val="115000"/>
              </a:lnSpc>
              <a:spcAft>
                <a:spcPts val="0"/>
              </a:spcAft>
            </a:pPr>
            <a:r>
              <a:rPr lang="en-US" sz="2800" b="1">
                <a:latin typeface="Times New Roman" panose="02020603050405020304" pitchFamily="18" charset="0"/>
                <a:ea typeface="Calibri" panose="020F0502020204030204" pitchFamily="34" charset="0"/>
                <a:cs typeface="Times New Roman" panose="02020603050405020304" pitchFamily="18" charset="0"/>
              </a:rPr>
              <a:t>*Câu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latin typeface="Times New Roman" panose="02020603050405020304" pitchFamily="18" charset="0"/>
                <a:ea typeface="Calibri" panose="020F0502020204030204" pitchFamily="34" charset="0"/>
                <a:cs typeface="Times New Roman" panose="02020603050405020304" pitchFamily="18" charset="0"/>
              </a:rPr>
              <a:t> ta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Rectangle 3"/>
          <p:cNvSpPr/>
          <p:nvPr/>
        </p:nvSpPr>
        <p:spPr>
          <a:xfrm>
            <a:off x="290949" y="1827246"/>
            <a:ext cx="8427025" cy="1043619"/>
          </a:xfrm>
          <a:prstGeom prst="rect">
            <a:avLst/>
          </a:prstGeom>
        </p:spPr>
        <p:txBody>
          <a:bodyPr wrap="square">
            <a:spAutoFit/>
          </a:bodyPr>
          <a:lstStyle/>
          <a:p>
            <a:pPr algn="just">
              <a:lnSpc>
                <a:spcPct val="115000"/>
              </a:lnSpc>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ham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giàu trí sáng tạo.</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CDDA4139-5A7E-491A-A639-2C7C11A77E7A}"/>
              </a:ext>
            </a:extLst>
          </p:cNvPr>
          <p:cNvSpPr/>
          <p:nvPr/>
        </p:nvSpPr>
        <p:spPr>
          <a:xfrm>
            <a:off x="290949" y="2870865"/>
            <a:ext cx="8427025" cy="1043619"/>
          </a:xfrm>
          <a:prstGeom prst="rect">
            <a:avLst/>
          </a:prstGeom>
        </p:spPr>
        <p:txBody>
          <a:bodyPr wrap="square">
            <a:spAutoFit/>
          </a:bodyPr>
          <a:lstStyle/>
          <a:p>
            <a:pPr algn="just">
              <a:lnSpc>
                <a:spcPct val="115000"/>
              </a:lnSpc>
              <a:spcAft>
                <a:spcPts val="0"/>
              </a:spcAft>
            </a:pPr>
            <a:r>
              <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Ngoài ra, ông còn là người rất bình tĩnh trư­ớc những thử thách của Vua Trung Quốc.</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86240D2A-FFB1-462A-B49D-203439B2212D}"/>
              </a:ext>
            </a:extLst>
          </p:cNvPr>
          <p:cNvSpPr/>
          <p:nvPr/>
        </p:nvSpPr>
        <p:spPr>
          <a:xfrm>
            <a:off x="2805549" y="1119360"/>
            <a:ext cx="3505200"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265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PowerPoint học tập đẹp nhất - Giải pháp Excel Văn phòng, học đường">
            <a:extLst>
              <a:ext uri="{FF2B5EF4-FFF2-40B4-BE49-F238E27FC236}">
                <a16:creationId xmlns:a16="http://schemas.microsoft.com/office/drawing/2014/main" xmlns="" id="{25F97012-6274-412D-9341-19867B461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51320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content.fhan2-1.fna.fbcdn.net/v/t1.15752-9/93846529_2978441732218243_4454380710907609088_n.jpg?_nc_cat=111&amp;_nc_sid=b96e70&amp;_nc_ohc=CjS8CORvKJYAX_dk2mR&amp;_nc_ht=scontent.fhan2-1.fna&amp;oh=4724258c303644fd4e7bb034690f3f25&amp;oe=5EC350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19495"/>
            <a:ext cx="4264028" cy="49045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761821"/>
            <a:ext cx="381000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Chủ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điểm</a:t>
            </a:r>
            <a:r>
              <a:rPr lang="en-US" sz="3600" b="1" dirty="0">
                <a:solidFill>
                  <a:srgbClr val="FF0000"/>
                </a:solidFill>
                <a:latin typeface="Times New Roman" pitchFamily="18" charset="0"/>
                <a:cs typeface="Times New Roman" pitchFamily="18" charset="0"/>
              </a:rPr>
              <a:t> </a:t>
            </a:r>
          </a:p>
          <a:p>
            <a:pPr algn="ctr"/>
            <a:r>
              <a:rPr lang="en-US" sz="3600" b="1" dirty="0" err="1">
                <a:solidFill>
                  <a:srgbClr val="FF0000"/>
                </a:solidFill>
                <a:latin typeface="Times New Roman" pitchFamily="18" charset="0"/>
                <a:cs typeface="Times New Roman" pitchFamily="18" charset="0"/>
              </a:rPr>
              <a:t>tuần</a:t>
            </a:r>
            <a:r>
              <a:rPr lang="en-US" sz="3600" b="1" dirty="0">
                <a:solidFill>
                  <a:srgbClr val="FF0000"/>
                </a:solidFill>
                <a:latin typeface="Times New Roman" pitchFamily="18" charset="0"/>
                <a:cs typeface="Times New Roman" pitchFamily="18" charset="0"/>
              </a:rPr>
              <a:t> 21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tuần</a:t>
            </a:r>
            <a:r>
              <a:rPr lang="en-US" sz="3600" b="1" dirty="0">
                <a:solidFill>
                  <a:srgbClr val="FF0000"/>
                </a:solidFill>
                <a:latin typeface="Times New Roman" pitchFamily="18" charset="0"/>
                <a:cs typeface="Times New Roman" pitchFamily="18" charset="0"/>
              </a:rPr>
              <a:t> 22</a:t>
            </a:r>
          </a:p>
        </p:txBody>
      </p:sp>
    </p:spTree>
    <p:extLst>
      <p:ext uri="{BB962C8B-B14F-4D97-AF65-F5344CB8AC3E}">
        <p14:creationId xmlns:p14="http://schemas.microsoft.com/office/powerpoint/2010/main" val="130448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236A1E-FA92-46E5-A0C7-970021D18B51}"/>
              </a:ext>
            </a:extLst>
          </p:cNvPr>
          <p:cNvSpPr/>
          <p:nvPr/>
        </p:nvSpPr>
        <p:spPr>
          <a:xfrm>
            <a:off x="1714500" y="2110085"/>
            <a:ext cx="5715000" cy="923330"/>
          </a:xfrm>
          <a:prstGeom prst="rect">
            <a:avLst/>
          </a:prstGeom>
        </p:spPr>
        <p:txBody>
          <a:bodyPr wrap="square">
            <a:spAutoFit/>
          </a:bodyPr>
          <a:lstStyle/>
          <a:p>
            <a:pPr algn="ctr"/>
            <a:r>
              <a:rPr lang="en-US" sz="5400" b="1">
                <a:latin typeface="Times New Roman" pitchFamily="18" charset="0"/>
                <a:cs typeface="Times New Roman" pitchFamily="18" charset="0"/>
              </a:rPr>
              <a:t>LUYỆN ĐỌC LẠI</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29524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Hình nền powerpoint màu trắng đẹp">
            <a:extLst>
              <a:ext uri="{FF2B5EF4-FFF2-40B4-BE49-F238E27FC236}">
                <a16:creationId xmlns:a16="http://schemas.microsoft.com/office/drawing/2014/main" xmlns="" id="{FE8B58D1-44D1-4454-807B-3C1E44221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287020" y="496835"/>
            <a:ext cx="8763000" cy="2677656"/>
          </a:xfrm>
          <a:prstGeom prst="rect">
            <a:avLst/>
          </a:prstGeom>
          <a:noFill/>
          <a:ln w="9525">
            <a:noFill/>
            <a:miter lim="800000"/>
            <a:headEnd/>
            <a:tailEnd/>
          </a:ln>
          <a:effectLst/>
        </p:spPr>
        <p:txBody>
          <a:bodyPr wrap="square" anchor="ctr">
            <a:spAutoFit/>
          </a:bodyPr>
          <a:lstStyle/>
          <a:p>
            <a:r>
              <a:rPr lang="en-US" b="1" dirty="0">
                <a:latin typeface="Times New Roman" pitchFamily="18" charset="0"/>
                <a:cs typeface="Times New Roman" pitchFamily="18" charset="0"/>
              </a:rPr>
              <a:t>           </a:t>
            </a:r>
            <a:r>
              <a:rPr lang="en-US" sz="2800" b="1">
                <a:latin typeface="Times New Roman" pitchFamily="18" charset="0"/>
                <a:cs typeface="Times New Roman" pitchFamily="18" charset="0"/>
              </a:rPr>
              <a:t>Bụng đói,  mà </a:t>
            </a:r>
            <a:r>
              <a:rPr lang="en-US" sz="2800" b="1" dirty="0">
                <a:latin typeface="Times New Roman" pitchFamily="18" charset="0"/>
                <a:cs typeface="Times New Roman" pitchFamily="18" charset="0"/>
              </a:rPr>
              <a:t>không có </a:t>
            </a:r>
            <a:r>
              <a:rPr lang="en-US" sz="2800" b="1" err="1">
                <a:latin typeface="Times New Roman" pitchFamily="18" charset="0"/>
                <a:cs typeface="Times New Roman" pitchFamily="18" charset="0"/>
              </a:rPr>
              <a:t>cơm</a:t>
            </a:r>
            <a:r>
              <a:rPr lang="en-US" sz="2800" b="1">
                <a:latin typeface="Times New Roman" pitchFamily="18" charset="0"/>
                <a:cs typeface="Times New Roman" pitchFamily="18" charset="0"/>
              </a:rPr>
              <a:t> ăn, </a:t>
            </a:r>
            <a:r>
              <a:rPr lang="en-US" sz="2800" b="1" dirty="0" err="1">
                <a:latin typeface="Times New Roman" pitchFamily="18" charset="0"/>
                <a:cs typeface="Times New Roman" pitchFamily="18" charset="0"/>
              </a:rPr>
              <a:t>Trần</a:t>
            </a:r>
            <a:r>
              <a:rPr lang="en-US" sz="2800" b="1" dirty="0">
                <a:latin typeface="Times New Roman" pitchFamily="18" charset="0"/>
                <a:cs typeface="Times New Roman" pitchFamily="18" charset="0"/>
              </a:rPr>
              <a:t> Quốc Khái </a:t>
            </a:r>
          </a:p>
          <a:p>
            <a:r>
              <a:rPr lang="en-US" sz="2800" b="1" dirty="0">
                <a:latin typeface="Times New Roman" pitchFamily="18" charset="0"/>
                <a:cs typeface="Times New Roman" pitchFamily="18" charset="0"/>
              </a:rPr>
              <a:t> lẩm </a:t>
            </a:r>
            <a:r>
              <a:rPr lang="en-US" sz="2800" b="1">
                <a:latin typeface="Times New Roman" pitchFamily="18" charset="0"/>
                <a:cs typeface="Times New Roman" pitchFamily="18" charset="0"/>
              </a:rPr>
              <a:t>nhẩm đọc ba chữ trên bức trướng, rồi </a:t>
            </a:r>
            <a:r>
              <a:rPr lang="en-US" sz="2800" b="1" dirty="0" err="1">
                <a:latin typeface="Times New Roman" pitchFamily="18" charset="0"/>
                <a:cs typeface="Times New Roman" pitchFamily="18" charset="0"/>
              </a:rPr>
              <a:t>mỉm</a:t>
            </a:r>
            <a:r>
              <a:rPr lang="en-US" sz="2800" b="1" dirty="0">
                <a:latin typeface="Times New Roman" pitchFamily="18" charset="0"/>
                <a:cs typeface="Times New Roman" pitchFamily="18" charset="0"/>
              </a:rPr>
              <a:t> </a:t>
            </a:r>
            <a:r>
              <a:rPr lang="en-US" sz="2800" b="1" err="1">
                <a:latin typeface="Times New Roman" pitchFamily="18" charset="0"/>
                <a:cs typeface="Times New Roman" pitchFamily="18" charset="0"/>
              </a:rPr>
              <a:t>cười</a:t>
            </a:r>
            <a:r>
              <a:rPr lang="en-US" sz="2800" b="1">
                <a:latin typeface="Times New Roman" pitchFamily="18" charset="0"/>
                <a:cs typeface="Times New Roman" pitchFamily="18" charset="0"/>
              </a:rPr>
              <a:t>. Ông </a:t>
            </a:r>
            <a:r>
              <a:rPr lang="en-US" sz="2800" b="1" dirty="0">
                <a:latin typeface="Times New Roman" pitchFamily="18" charset="0"/>
                <a:cs typeface="Times New Roman" pitchFamily="18" charset="0"/>
              </a:rPr>
              <a:t>bẻ tay pho tượng </a:t>
            </a:r>
            <a:r>
              <a:rPr lang="en-US" sz="2800" b="1" dirty="0" err="1">
                <a:latin typeface="Times New Roman" pitchFamily="18" charset="0"/>
                <a:cs typeface="Times New Roman" pitchFamily="18" charset="0"/>
              </a:rPr>
              <a:t>nếm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Thì</a:t>
            </a:r>
            <a:r>
              <a:rPr lang="en-US" sz="2800" b="1" dirty="0">
                <a:latin typeface="Times New Roman" pitchFamily="18" charset="0"/>
                <a:cs typeface="Times New Roman" pitchFamily="18" charset="0"/>
              </a:rPr>
              <a:t> </a:t>
            </a:r>
            <a:r>
              <a:rPr lang="en-US" sz="2800" b="1">
                <a:latin typeface="Times New Roman" pitchFamily="18" charset="0"/>
                <a:cs typeface="Times New Roman" pitchFamily="18" charset="0"/>
              </a:rPr>
              <a:t>ra hai </a:t>
            </a:r>
            <a:r>
              <a:rPr lang="en-US" sz="2800" b="1" dirty="0">
                <a:latin typeface="Times New Roman" pitchFamily="18" charset="0"/>
                <a:cs typeface="Times New Roman" pitchFamily="18" charset="0"/>
              </a:rPr>
              <a:t>pho </a:t>
            </a:r>
            <a:r>
              <a:rPr lang="en-US" sz="2800" b="1">
                <a:latin typeface="Times New Roman" pitchFamily="18" charset="0"/>
                <a:cs typeface="Times New Roman" pitchFamily="18" charset="0"/>
              </a:rPr>
              <a:t>tượng ấy </a:t>
            </a:r>
            <a:r>
              <a:rPr lang="en-US" sz="2800" b="1" dirty="0">
                <a:latin typeface="Times New Roman" pitchFamily="18" charset="0"/>
                <a:cs typeface="Times New Roman" pitchFamily="18" charset="0"/>
              </a:rPr>
              <a:t>nặn bằng bột chè lam.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ngày</a:t>
            </a:r>
            <a:r>
              <a:rPr lang="en-US" sz="2800" b="1" dirty="0">
                <a:latin typeface="Times New Roman" pitchFamily="18" charset="0"/>
                <a:cs typeface="Times New Roman" pitchFamily="18" charset="0"/>
              </a:rPr>
              <a:t> hai bữa, </a:t>
            </a:r>
            <a:r>
              <a:rPr lang="en-US" sz="2800" b="1">
                <a:latin typeface="Times New Roman" pitchFamily="18" charset="0"/>
                <a:cs typeface="Times New Roman" pitchFamily="18" charset="0"/>
              </a:rPr>
              <a:t>ông cứ </a:t>
            </a:r>
            <a:r>
              <a:rPr lang="en-US" sz="2800" b="1" dirty="0">
                <a:latin typeface="Times New Roman" pitchFamily="18" charset="0"/>
                <a:cs typeface="Times New Roman" pitchFamily="18" charset="0"/>
              </a:rPr>
              <a:t>ung dung bẻ dần tượng mà ăn.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được </a:t>
            </a:r>
            <a:r>
              <a:rPr lang="en-US" sz="2800" b="1" err="1">
                <a:latin typeface="Times New Roman" pitchFamily="18" charset="0"/>
                <a:cs typeface="Times New Roman" pitchFamily="18" charset="0"/>
              </a:rPr>
              <a:t>nhàn</a:t>
            </a:r>
            <a:r>
              <a:rPr lang="en-US" sz="2800" b="1">
                <a:latin typeface="Times New Roman" pitchFamily="18" charset="0"/>
                <a:cs typeface="Times New Roman" pitchFamily="18" charset="0"/>
              </a:rPr>
              <a:t> rỗi,  ông </a:t>
            </a:r>
            <a:r>
              <a:rPr lang="en-US" sz="2800" b="1" dirty="0">
                <a:latin typeface="Times New Roman" pitchFamily="18" charset="0"/>
                <a:cs typeface="Times New Roman" pitchFamily="18" charset="0"/>
              </a:rPr>
              <a:t>mày mò quan sát, nhớ nhập tâm cách thêu </a:t>
            </a:r>
            <a:r>
              <a:rPr lang="en-US" sz="2800" b="1" err="1">
                <a:latin typeface="Times New Roman" pitchFamily="18" charset="0"/>
                <a:cs typeface="Times New Roman" pitchFamily="18" charset="0"/>
              </a:rPr>
              <a:t>và</a:t>
            </a:r>
            <a:r>
              <a:rPr lang="en-US" sz="2800" b="1">
                <a:latin typeface="Times New Roman" pitchFamily="18" charset="0"/>
                <a:cs typeface="Times New Roman" pitchFamily="18" charset="0"/>
              </a:rPr>
              <a:t> làm </a:t>
            </a:r>
            <a:r>
              <a:rPr lang="en-US" sz="2800" b="1" dirty="0" err="1">
                <a:latin typeface="Times New Roman" pitchFamily="18" charset="0"/>
                <a:cs typeface="Times New Roman" pitchFamily="18" charset="0"/>
              </a:rPr>
              <a:t>lọng</a:t>
            </a:r>
            <a:r>
              <a:rPr lang="en-US" sz="2800" b="1" dirty="0">
                <a:latin typeface="Times New Roman" pitchFamily="18" charset="0"/>
                <a:cs typeface="Times New Roman" pitchFamily="18" charset="0"/>
              </a:rPr>
              <a:t>. </a:t>
            </a:r>
          </a:p>
        </p:txBody>
      </p:sp>
      <p:sp>
        <p:nvSpPr>
          <p:cNvPr id="14" name="Line 21"/>
          <p:cNvSpPr>
            <a:spLocks noChangeShapeType="1"/>
          </p:cNvSpPr>
          <p:nvPr/>
        </p:nvSpPr>
        <p:spPr bwMode="auto">
          <a:xfrm flipH="1">
            <a:off x="2496820" y="657552"/>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15" name="Line 21"/>
          <p:cNvSpPr>
            <a:spLocks noChangeShapeType="1"/>
          </p:cNvSpPr>
          <p:nvPr/>
        </p:nvSpPr>
        <p:spPr bwMode="auto">
          <a:xfrm flipH="1">
            <a:off x="5894288" y="621993"/>
            <a:ext cx="76200" cy="315278"/>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28" name="Line 21"/>
          <p:cNvSpPr>
            <a:spLocks noChangeShapeType="1"/>
          </p:cNvSpPr>
          <p:nvPr/>
        </p:nvSpPr>
        <p:spPr bwMode="auto">
          <a:xfrm flipH="1">
            <a:off x="8532948" y="1079520"/>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35" name="Line 21"/>
          <p:cNvSpPr>
            <a:spLocks noChangeShapeType="1"/>
          </p:cNvSpPr>
          <p:nvPr/>
        </p:nvSpPr>
        <p:spPr bwMode="auto">
          <a:xfrm flipH="1">
            <a:off x="6393530" y="1079192"/>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37" name="Line 21"/>
          <p:cNvSpPr>
            <a:spLocks noChangeShapeType="1"/>
          </p:cNvSpPr>
          <p:nvPr/>
        </p:nvSpPr>
        <p:spPr bwMode="auto">
          <a:xfrm flipH="1">
            <a:off x="5167951" y="1460192"/>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41" name="Line 21"/>
          <p:cNvSpPr>
            <a:spLocks noChangeShapeType="1"/>
          </p:cNvSpPr>
          <p:nvPr/>
        </p:nvSpPr>
        <p:spPr bwMode="auto">
          <a:xfrm flipH="1">
            <a:off x="6275288" y="1562668"/>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42" name="Line 21"/>
          <p:cNvSpPr>
            <a:spLocks noChangeShapeType="1"/>
          </p:cNvSpPr>
          <p:nvPr/>
        </p:nvSpPr>
        <p:spPr bwMode="auto">
          <a:xfrm flipH="1">
            <a:off x="3716020" y="1922964"/>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43" name="Line 21"/>
          <p:cNvSpPr>
            <a:spLocks noChangeShapeType="1"/>
          </p:cNvSpPr>
          <p:nvPr/>
        </p:nvSpPr>
        <p:spPr bwMode="auto">
          <a:xfrm flipH="1">
            <a:off x="3775892" y="1936442"/>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44" name="Line 21"/>
          <p:cNvSpPr>
            <a:spLocks noChangeShapeType="1"/>
          </p:cNvSpPr>
          <p:nvPr/>
        </p:nvSpPr>
        <p:spPr bwMode="auto">
          <a:xfrm flipH="1">
            <a:off x="4919454" y="1936442"/>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45" name="Line 21"/>
          <p:cNvSpPr>
            <a:spLocks noChangeShapeType="1"/>
          </p:cNvSpPr>
          <p:nvPr/>
        </p:nvSpPr>
        <p:spPr bwMode="auto">
          <a:xfrm flipH="1">
            <a:off x="7066190" y="1893743"/>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46" name="Line 21"/>
          <p:cNvSpPr>
            <a:spLocks noChangeShapeType="1"/>
          </p:cNvSpPr>
          <p:nvPr/>
        </p:nvSpPr>
        <p:spPr bwMode="auto">
          <a:xfrm flipH="1">
            <a:off x="4381500" y="2324285"/>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47" name="Line 21"/>
          <p:cNvSpPr>
            <a:spLocks noChangeShapeType="1"/>
          </p:cNvSpPr>
          <p:nvPr/>
        </p:nvSpPr>
        <p:spPr bwMode="auto">
          <a:xfrm flipH="1">
            <a:off x="4441372" y="2337762"/>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48" name="Line 21"/>
          <p:cNvSpPr>
            <a:spLocks noChangeShapeType="1"/>
          </p:cNvSpPr>
          <p:nvPr/>
        </p:nvSpPr>
        <p:spPr bwMode="auto">
          <a:xfrm flipH="1">
            <a:off x="8801100" y="2745925"/>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49" name="Line 21"/>
          <p:cNvSpPr>
            <a:spLocks noChangeShapeType="1"/>
          </p:cNvSpPr>
          <p:nvPr/>
        </p:nvSpPr>
        <p:spPr bwMode="auto">
          <a:xfrm flipH="1">
            <a:off x="8860972" y="2759402"/>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52" name="Line 21"/>
          <p:cNvSpPr>
            <a:spLocks noChangeShapeType="1"/>
          </p:cNvSpPr>
          <p:nvPr/>
        </p:nvSpPr>
        <p:spPr bwMode="auto">
          <a:xfrm flipH="1">
            <a:off x="7786152" y="2317442"/>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55" name="Line 21"/>
          <p:cNvSpPr>
            <a:spLocks noChangeShapeType="1"/>
          </p:cNvSpPr>
          <p:nvPr/>
        </p:nvSpPr>
        <p:spPr bwMode="auto">
          <a:xfrm flipH="1">
            <a:off x="3070334" y="2774642"/>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56" name="Line 21"/>
          <p:cNvSpPr>
            <a:spLocks noChangeShapeType="1"/>
          </p:cNvSpPr>
          <p:nvPr/>
        </p:nvSpPr>
        <p:spPr bwMode="auto">
          <a:xfrm flipH="1">
            <a:off x="5240020" y="1461845"/>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57" name="Line 21"/>
          <p:cNvSpPr>
            <a:spLocks noChangeShapeType="1"/>
          </p:cNvSpPr>
          <p:nvPr/>
        </p:nvSpPr>
        <p:spPr bwMode="auto">
          <a:xfrm flipH="1">
            <a:off x="8598637" y="1079192"/>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cxnSp>
        <p:nvCxnSpPr>
          <p:cNvPr id="3" name="Straight Connector 2"/>
          <p:cNvCxnSpPr/>
          <p:nvPr/>
        </p:nvCxnSpPr>
        <p:spPr>
          <a:xfrm>
            <a:off x="515620" y="1383666"/>
            <a:ext cx="1524000" cy="329"/>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92220" y="1803092"/>
            <a:ext cx="1295400" cy="0"/>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887220" y="2221866"/>
            <a:ext cx="1752600" cy="329"/>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23655" y="2601223"/>
            <a:ext cx="670307" cy="1971"/>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8242524" y="2210062"/>
            <a:ext cx="610435" cy="1971"/>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689100" y="3153339"/>
            <a:ext cx="1264920" cy="17342"/>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53544" y="3170681"/>
            <a:ext cx="1462676" cy="329"/>
          </a:xfrm>
          <a:prstGeom prst="line">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42900" y="3545776"/>
            <a:ext cx="8458200"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 Lưu ý: Giọng chậm rãi, khoan thai, nhấn giọng ở các từ gạch chân; một gạch (  ) ngắt hơi; hai gạch (  ) nghỉ hơi.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Line 21"/>
          <p:cNvSpPr>
            <a:spLocks noChangeShapeType="1"/>
          </p:cNvSpPr>
          <p:nvPr/>
        </p:nvSpPr>
        <p:spPr bwMode="auto">
          <a:xfrm flipH="1">
            <a:off x="3601720" y="4186818"/>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34" name="Line 21"/>
          <p:cNvSpPr>
            <a:spLocks noChangeShapeType="1"/>
          </p:cNvSpPr>
          <p:nvPr/>
        </p:nvSpPr>
        <p:spPr bwMode="auto">
          <a:xfrm flipH="1">
            <a:off x="6687820" y="4183008"/>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
        <p:nvSpPr>
          <p:cNvPr id="36" name="Line 21"/>
          <p:cNvSpPr>
            <a:spLocks noChangeShapeType="1"/>
          </p:cNvSpPr>
          <p:nvPr/>
        </p:nvSpPr>
        <p:spPr bwMode="auto">
          <a:xfrm flipH="1">
            <a:off x="6781800" y="4196343"/>
            <a:ext cx="76200" cy="285750"/>
          </a:xfrm>
          <a:prstGeom prst="line">
            <a:avLst/>
          </a:prstGeom>
          <a:ln w="28575">
            <a:solidFill>
              <a:srgbClr val="FF0000"/>
            </a:solidFill>
            <a:headEnd/>
            <a:tailEnd/>
          </a:ln>
        </p:spPr>
        <p:style>
          <a:lnRef idx="3">
            <a:schemeClr val="accent6"/>
          </a:lnRef>
          <a:fillRef idx="0">
            <a:schemeClr val="accent6"/>
          </a:fillRef>
          <a:effectRef idx="2">
            <a:schemeClr val="accent6"/>
          </a:effectRef>
          <a:fontRef idx="minor">
            <a:schemeClr val="tx1"/>
          </a:fontRef>
        </p:style>
        <p:txBody>
          <a:bodyPr/>
          <a:lstStyle/>
          <a:p>
            <a:endParaRPr lang="vi-VN">
              <a:ln>
                <a:solidFill>
                  <a:srgbClr val="00B050"/>
                </a:solidFill>
              </a:ln>
            </a:endParaRPr>
          </a:p>
        </p:txBody>
      </p:sp>
    </p:spTree>
    <p:custDataLst>
      <p:tags r:id="rId1"/>
    </p:custDataLst>
    <p:extLst>
      <p:ext uri="{BB962C8B-B14F-4D97-AF65-F5344CB8AC3E}">
        <p14:creationId xmlns:p14="http://schemas.microsoft.com/office/powerpoint/2010/main" val="348725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ình nền powerpoint màu trắng đẹp">
            <a:extLst>
              <a:ext uri="{FF2B5EF4-FFF2-40B4-BE49-F238E27FC236}">
                <a16:creationId xmlns:a16="http://schemas.microsoft.com/office/drawing/2014/main" xmlns="" id="{3E5D09EA-F095-4114-908B-807505055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0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Soạn bài - Tập đọc: Ông tổ nghề thêu - Giải bài tập tiếng việt lớp ..."/>
          <p:cNvSpPr>
            <a:spLocks noChangeAspect="1" noChangeArrowheads="1"/>
          </p:cNvSpPr>
          <p:nvPr/>
        </p:nvSpPr>
        <p:spPr bwMode="auto">
          <a:xfrm>
            <a:off x="155575" y="-108346"/>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1021"/>
            <a:ext cx="7146292" cy="3904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057400" y="4019550"/>
            <a:ext cx="7543800" cy="584775"/>
          </a:xfrm>
          <a:prstGeom prst="rect">
            <a:avLst/>
          </a:prstGeom>
          <a:noFill/>
        </p:spPr>
        <p:txBody>
          <a:bodyPr wrap="square" rtlCol="0">
            <a:spAutoFit/>
          </a:bodyPr>
          <a:lstStyle/>
          <a:p>
            <a:r>
              <a:rPr lang="en-US" sz="3200" b="1" dirty="0" err="1">
                <a:latin typeface="Times New Roman" pitchFamily="18" charset="0"/>
                <a:cs typeface="Times New Roman" pitchFamily="18" charset="0"/>
              </a:rPr>
              <a:t>Bức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53499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màu trắng đẹp">
            <a:extLst>
              <a:ext uri="{FF2B5EF4-FFF2-40B4-BE49-F238E27FC236}">
                <a16:creationId xmlns:a16="http://schemas.microsoft.com/office/drawing/2014/main" xmlns="" id="{E58B4944-5513-41AB-B29F-648B0E75F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extLst>
              <a:ext uri="{FF2B5EF4-FFF2-40B4-BE49-F238E27FC236}">
                <a16:creationId xmlns:a16="http://schemas.microsoft.com/office/drawing/2014/main" xmlns="" id="{D3BCCB02-6805-4671-A62B-ED2AD380EF5D}"/>
              </a:ext>
            </a:extLst>
          </p:cNvPr>
          <p:cNvGraphicFramePr>
            <a:graphicFrameLocks noChangeAspect="1"/>
          </p:cNvGraphicFramePr>
          <p:nvPr>
            <p:extLst>
              <p:ext uri="{D42A27DB-BD31-4B8C-83A1-F6EECF244321}">
                <p14:modId xmlns:p14="http://schemas.microsoft.com/office/powerpoint/2010/main" val="3901551946"/>
              </p:ext>
            </p:extLst>
          </p:nvPr>
        </p:nvGraphicFramePr>
        <p:xfrm>
          <a:off x="3152775" y="314325"/>
          <a:ext cx="2838450" cy="504825"/>
        </p:xfrm>
        <a:graphic>
          <a:graphicData uri="http://schemas.openxmlformats.org/presentationml/2006/ole">
            <mc:AlternateContent xmlns:mc="http://schemas.openxmlformats.org/markup-compatibility/2006">
              <mc:Choice xmlns:v="urn:schemas-microsoft-com:vml" Requires="v">
                <p:oleObj spid="_x0000_s3090" name="Bitmap Image" r:id="rId4" imgW="2838600" imgH="504720" progId="Paint.Picture">
                  <p:embed/>
                </p:oleObj>
              </mc:Choice>
              <mc:Fallback>
                <p:oleObj name="Bitmap Image" r:id="rId4" imgW="2838600" imgH="504720" progId="Paint.Picture">
                  <p:embed/>
                  <p:pic>
                    <p:nvPicPr>
                      <p:cNvPr id="0" name=""/>
                      <p:cNvPicPr/>
                      <p:nvPr/>
                    </p:nvPicPr>
                    <p:blipFill>
                      <a:blip r:embed="rId5"/>
                      <a:stretch>
                        <a:fillRect/>
                      </a:stretch>
                    </p:blipFill>
                    <p:spPr>
                      <a:xfrm>
                        <a:off x="3152775" y="314325"/>
                        <a:ext cx="2838450" cy="5048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82B170F-E141-4CE7-8B8E-7D84CDEE3052}"/>
              </a:ext>
            </a:extLst>
          </p:cNvPr>
          <p:cNvGraphicFramePr>
            <a:graphicFrameLocks noChangeAspect="1"/>
          </p:cNvGraphicFramePr>
          <p:nvPr>
            <p:extLst>
              <p:ext uri="{D42A27DB-BD31-4B8C-83A1-F6EECF244321}">
                <p14:modId xmlns:p14="http://schemas.microsoft.com/office/powerpoint/2010/main" val="2572237967"/>
              </p:ext>
            </p:extLst>
          </p:nvPr>
        </p:nvGraphicFramePr>
        <p:xfrm>
          <a:off x="57150" y="819150"/>
          <a:ext cx="8982818" cy="3505200"/>
        </p:xfrm>
        <a:graphic>
          <a:graphicData uri="http://schemas.openxmlformats.org/presentationml/2006/ole">
            <mc:AlternateContent xmlns:mc="http://schemas.openxmlformats.org/markup-compatibility/2006">
              <mc:Choice xmlns:v="urn:schemas-microsoft-com:vml" Requires="v">
                <p:oleObj spid="_x0000_s3091" name="Bitmap Image" r:id="rId6" imgW="7201080" imgH="2809800" progId="Paint.Picture">
                  <p:embed/>
                </p:oleObj>
              </mc:Choice>
              <mc:Fallback>
                <p:oleObj name="Bitmap Image" r:id="rId6" imgW="7201080" imgH="2809800" progId="Paint.Picture">
                  <p:embed/>
                  <p:pic>
                    <p:nvPicPr>
                      <p:cNvPr id="0" name=""/>
                      <p:cNvPicPr/>
                      <p:nvPr/>
                    </p:nvPicPr>
                    <p:blipFill>
                      <a:blip r:embed="rId7"/>
                      <a:stretch>
                        <a:fillRect/>
                      </a:stretch>
                    </p:blipFill>
                    <p:spPr>
                      <a:xfrm>
                        <a:off x="57150" y="819150"/>
                        <a:ext cx="8982818" cy="3505200"/>
                      </a:xfrm>
                      <a:prstGeom prst="rect">
                        <a:avLst/>
                      </a:prstGeom>
                    </p:spPr>
                  </p:pic>
                </p:oleObj>
              </mc:Fallback>
            </mc:AlternateContent>
          </a:graphicData>
        </a:graphic>
      </p:graphicFrame>
    </p:spTree>
    <p:extLst>
      <p:ext uri="{BB962C8B-B14F-4D97-AF65-F5344CB8AC3E}">
        <p14:creationId xmlns:p14="http://schemas.microsoft.com/office/powerpoint/2010/main" val="96083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powerpoint màu trắng đẹp">
            <a:extLst>
              <a:ext uri="{FF2B5EF4-FFF2-40B4-BE49-F238E27FC236}">
                <a16:creationId xmlns:a16="http://schemas.microsoft.com/office/drawing/2014/main" xmlns="" id="{73BAC9EF-F85C-458A-99A5-51E2AA2E8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extLst>
              <a:ext uri="{FF2B5EF4-FFF2-40B4-BE49-F238E27FC236}">
                <a16:creationId xmlns:a16="http://schemas.microsoft.com/office/drawing/2014/main" xmlns="" id="{11307457-64DA-4B66-9DAF-D5640BE4D336}"/>
              </a:ext>
            </a:extLst>
          </p:cNvPr>
          <p:cNvGraphicFramePr>
            <a:graphicFrameLocks noChangeAspect="1"/>
          </p:cNvGraphicFramePr>
          <p:nvPr>
            <p:extLst>
              <p:ext uri="{D42A27DB-BD31-4B8C-83A1-F6EECF244321}">
                <p14:modId xmlns:p14="http://schemas.microsoft.com/office/powerpoint/2010/main" val="2437089844"/>
              </p:ext>
            </p:extLst>
          </p:nvPr>
        </p:nvGraphicFramePr>
        <p:xfrm>
          <a:off x="342900" y="-24366"/>
          <a:ext cx="8458200" cy="4815368"/>
        </p:xfrm>
        <a:graphic>
          <a:graphicData uri="http://schemas.openxmlformats.org/presentationml/2006/ole">
            <mc:AlternateContent xmlns:mc="http://schemas.openxmlformats.org/markup-compatibility/2006">
              <mc:Choice xmlns:v="urn:schemas-microsoft-com:vml" Requires="v">
                <p:oleObj spid="_x0000_s4106" name="Bitmap Image" r:id="rId5" imgW="7077240" imgH="4029120" progId="Paint.Picture">
                  <p:embed/>
                </p:oleObj>
              </mc:Choice>
              <mc:Fallback>
                <p:oleObj name="Bitmap Image" r:id="rId5" imgW="7077240" imgH="4029120" progId="Paint.Picture">
                  <p:embed/>
                  <p:pic>
                    <p:nvPicPr>
                      <p:cNvPr id="0" name=""/>
                      <p:cNvPicPr/>
                      <p:nvPr/>
                    </p:nvPicPr>
                    <p:blipFill>
                      <a:blip r:embed="rId6"/>
                      <a:stretch>
                        <a:fillRect/>
                      </a:stretch>
                    </p:blipFill>
                    <p:spPr>
                      <a:xfrm>
                        <a:off x="342900" y="-24366"/>
                        <a:ext cx="8458200" cy="4815368"/>
                      </a:xfrm>
                      <a:prstGeom prst="rect">
                        <a:avLst/>
                      </a:prstGeom>
                    </p:spPr>
                  </p:pic>
                </p:oleObj>
              </mc:Fallback>
            </mc:AlternateContent>
          </a:graphicData>
        </a:graphic>
      </p:graphicFrame>
    </p:spTree>
    <p:extLst>
      <p:ext uri="{BB962C8B-B14F-4D97-AF65-F5344CB8AC3E}">
        <p14:creationId xmlns:p14="http://schemas.microsoft.com/office/powerpoint/2010/main" val="405262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nền powerpoint màu trắng đẹp">
            <a:extLst>
              <a:ext uri="{FF2B5EF4-FFF2-40B4-BE49-F238E27FC236}">
                <a16:creationId xmlns:a16="http://schemas.microsoft.com/office/drawing/2014/main" xmlns="" id="{1C95C45A-CE7D-4177-8D97-168C24FAE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2" y="629244"/>
            <a:ext cx="8839198" cy="1384995"/>
          </a:xfrm>
          <a:prstGeom prst="rect">
            <a:avLst/>
          </a:prstGeom>
        </p:spPr>
        <p:txBody>
          <a:bodyPr wrap="square">
            <a:spAutoFit/>
          </a:bodyPr>
          <a:lstStyle/>
          <a:p>
            <a:pPr algn="just"/>
            <a:r>
              <a:rPr lang="en-US" sz="2800" b="1">
                <a:solidFill>
                  <a:srgbClr val="FF0000"/>
                </a:solidFill>
                <a:latin typeface="Times New Roman" pitchFamily="18" charset="0"/>
                <a:cs typeface="Times New Roman" pitchFamily="18" charset="0"/>
              </a:rPr>
              <a:t>Giọng chậm rãi, khoan thai. Nhấn giọng những từ ngữ thể hiện sự bình tĩnh, ung dung, tài trí của Trần Quốc Khái trước thử thách của vua Trung Quốc.</a:t>
            </a:r>
            <a:endParaRPr lang="en-US" sz="2800" b="1" dirty="0">
              <a:solidFill>
                <a:srgbClr val="FF0000"/>
              </a:solidFill>
              <a:latin typeface="Times New Roman" pitchFamily="18" charset="0"/>
              <a:cs typeface="Times New Roman" pitchFamily="18" charset="0"/>
            </a:endParaRPr>
          </a:p>
        </p:txBody>
      </p:sp>
      <p:sp>
        <p:nvSpPr>
          <p:cNvPr id="14" name="Rectangle 13"/>
          <p:cNvSpPr/>
          <p:nvPr/>
        </p:nvSpPr>
        <p:spPr>
          <a:xfrm>
            <a:off x="83822" y="2044720"/>
            <a:ext cx="1818958" cy="523220"/>
          </a:xfrm>
          <a:prstGeom prst="rect">
            <a:avLst/>
          </a:prstGeom>
        </p:spPr>
        <p:txBody>
          <a:bodyPr wrap="square">
            <a:spAutoFit/>
          </a:bodyPr>
          <a:lstStyle/>
          <a:p>
            <a:r>
              <a:rPr lang="en-US" sz="2800" b="1">
                <a:latin typeface="Times New Roman" pitchFamily="18" charset="0"/>
                <a:cs typeface="Times New Roman" pitchFamily="18" charset="0"/>
              </a:rPr>
              <a:t>* Từ khó:</a:t>
            </a:r>
            <a:endParaRPr lang="en-US" sz="2800" b="1"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931FE1A9-A51C-4A45-80E6-8C504C03A70A}"/>
              </a:ext>
            </a:extLst>
          </p:cNvPr>
          <p:cNvSpPr/>
          <p:nvPr/>
        </p:nvSpPr>
        <p:spPr>
          <a:xfrm>
            <a:off x="83822" y="85457"/>
            <a:ext cx="2819398" cy="646331"/>
          </a:xfrm>
          <a:prstGeom prst="rect">
            <a:avLst/>
          </a:prstGeom>
        </p:spPr>
        <p:txBody>
          <a:bodyPr wrap="square">
            <a:spAutoFit/>
          </a:bodyPr>
          <a:lstStyle/>
          <a:p>
            <a:r>
              <a:rPr lang="en-US" sz="3600" b="1" dirty="0">
                <a:latin typeface="Times New Roman" pitchFamily="18" charset="0"/>
                <a:cs typeface="Times New Roman" pitchFamily="18" charset="0"/>
              </a:rPr>
              <a:t>1. </a:t>
            </a:r>
            <a:r>
              <a:rPr lang="en-US" sz="3600" b="1" err="1">
                <a:latin typeface="Times New Roman" pitchFamily="18" charset="0"/>
                <a:cs typeface="Times New Roman" pitchFamily="18" charset="0"/>
              </a:rPr>
              <a:t>Luyện</a:t>
            </a:r>
            <a:r>
              <a:rPr lang="en-US" sz="3600" b="1">
                <a:latin typeface="Times New Roman" pitchFamily="18" charset="0"/>
                <a:cs typeface="Times New Roman" pitchFamily="18" charset="0"/>
              </a:rPr>
              <a:t> đọc</a:t>
            </a:r>
            <a:endParaRPr lang="en-US" sz="3600" b="1" dirty="0">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AA24B5A4-9EBA-42D2-8DF3-17448CCB29EB}"/>
              </a:ext>
            </a:extLst>
          </p:cNvPr>
          <p:cNvSpPr/>
          <p:nvPr/>
        </p:nvSpPr>
        <p:spPr>
          <a:xfrm>
            <a:off x="152400" y="2575561"/>
            <a:ext cx="8145778" cy="1384995"/>
          </a:xfrm>
          <a:prstGeom prst="rect">
            <a:avLst/>
          </a:prstGeom>
        </p:spPr>
        <p:txBody>
          <a:bodyPr wrap="square">
            <a:spAutoFit/>
          </a:bodyPr>
          <a:lstStyle/>
          <a:p>
            <a:pPr algn="just"/>
            <a:r>
              <a:rPr lang="en-US" sz="2800" b="1">
                <a:solidFill>
                  <a:srgbClr val="FF0000"/>
                </a:solidFill>
                <a:latin typeface="Times New Roman" pitchFamily="18" charset="0"/>
                <a:cs typeface="Times New Roman" pitchFamily="18" charset="0"/>
              </a:rPr>
              <a:t>Trần Quốc Khái, ánh sáng, triều đình, nhà Lê, Trung Quốc, sứ thần, lầu cao, lọng, bức trướng, bột chè lam.</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677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79FD9C3-7CDC-4FAA-82D6-C9D6D4BD0859}"/>
              </a:ext>
            </a:extLst>
          </p:cNvPr>
          <p:cNvSpPr/>
          <p:nvPr/>
        </p:nvSpPr>
        <p:spPr>
          <a:xfrm>
            <a:off x="1314450" y="1885950"/>
            <a:ext cx="6515100" cy="923330"/>
          </a:xfrm>
          <a:prstGeom prst="rect">
            <a:avLst/>
          </a:prstGeom>
        </p:spPr>
        <p:txBody>
          <a:bodyPr wrap="square">
            <a:spAutoFit/>
          </a:bodyPr>
          <a:lstStyle/>
          <a:p>
            <a:pPr algn="ctr"/>
            <a:r>
              <a:rPr lang="en-US" sz="5400" b="1">
                <a:latin typeface="Times New Roman" pitchFamily="18" charset="0"/>
                <a:cs typeface="Times New Roman" pitchFamily="18" charset="0"/>
              </a:rPr>
              <a:t>LUYỆN ĐỌC ĐOẠN</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202029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powerpoint màu trắng đẹp">
            <a:extLst>
              <a:ext uri="{FF2B5EF4-FFF2-40B4-BE49-F238E27FC236}">
                <a16:creationId xmlns:a16="http://schemas.microsoft.com/office/drawing/2014/main" xmlns="" id="{86A84E9E-781A-44F6-BE94-16E2040BF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extLst>
              <a:ext uri="{FF2B5EF4-FFF2-40B4-BE49-F238E27FC236}">
                <a16:creationId xmlns:a16="http://schemas.microsoft.com/office/drawing/2014/main" xmlns="" id="{D3BCCB02-6805-4671-A62B-ED2AD380EF5D}"/>
              </a:ext>
            </a:extLst>
          </p:cNvPr>
          <p:cNvGraphicFramePr>
            <a:graphicFrameLocks noChangeAspect="1"/>
          </p:cNvGraphicFramePr>
          <p:nvPr/>
        </p:nvGraphicFramePr>
        <p:xfrm>
          <a:off x="3152775" y="314325"/>
          <a:ext cx="2838450" cy="504825"/>
        </p:xfrm>
        <a:graphic>
          <a:graphicData uri="http://schemas.openxmlformats.org/presentationml/2006/ole">
            <mc:AlternateContent xmlns:mc="http://schemas.openxmlformats.org/markup-compatibility/2006">
              <mc:Choice xmlns:v="urn:schemas-microsoft-com:vml" Requires="v">
                <p:oleObj spid="_x0000_s5134" name="Bitmap Image" r:id="rId4" imgW="2838600" imgH="504720" progId="Paint.Picture">
                  <p:embed/>
                </p:oleObj>
              </mc:Choice>
              <mc:Fallback>
                <p:oleObj name="Bitmap Image" r:id="rId4" imgW="2838600" imgH="504720" progId="Paint.Picture">
                  <p:embed/>
                  <p:pic>
                    <p:nvPicPr>
                      <p:cNvPr id="2" name="Object 1">
                        <a:extLst>
                          <a:ext uri="{FF2B5EF4-FFF2-40B4-BE49-F238E27FC236}">
                            <a16:creationId xmlns:a16="http://schemas.microsoft.com/office/drawing/2014/main" xmlns="" id="{D3BCCB02-6805-4671-A62B-ED2AD380EF5D}"/>
                          </a:ext>
                        </a:extLst>
                      </p:cNvPr>
                      <p:cNvPicPr/>
                      <p:nvPr/>
                    </p:nvPicPr>
                    <p:blipFill>
                      <a:blip r:embed="rId5"/>
                      <a:stretch>
                        <a:fillRect/>
                      </a:stretch>
                    </p:blipFill>
                    <p:spPr>
                      <a:xfrm>
                        <a:off x="3152775" y="314325"/>
                        <a:ext cx="2838450" cy="5048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xmlns="" id="{D82B170F-E141-4CE7-8B8E-7D84CDEE3052}"/>
              </a:ext>
            </a:extLst>
          </p:cNvPr>
          <p:cNvGraphicFramePr>
            <a:graphicFrameLocks noChangeAspect="1"/>
          </p:cNvGraphicFramePr>
          <p:nvPr/>
        </p:nvGraphicFramePr>
        <p:xfrm>
          <a:off x="57150" y="819150"/>
          <a:ext cx="8982818" cy="3505200"/>
        </p:xfrm>
        <a:graphic>
          <a:graphicData uri="http://schemas.openxmlformats.org/presentationml/2006/ole">
            <mc:AlternateContent xmlns:mc="http://schemas.openxmlformats.org/markup-compatibility/2006">
              <mc:Choice xmlns:v="urn:schemas-microsoft-com:vml" Requires="v">
                <p:oleObj spid="_x0000_s5135" name="Bitmap Image" r:id="rId6" imgW="7201080" imgH="2809800" progId="Paint.Picture">
                  <p:embed/>
                </p:oleObj>
              </mc:Choice>
              <mc:Fallback>
                <p:oleObj name="Bitmap Image" r:id="rId6" imgW="7201080" imgH="2809800" progId="Paint.Picture">
                  <p:embed/>
                  <p:pic>
                    <p:nvPicPr>
                      <p:cNvPr id="3" name="Object 2">
                        <a:extLst>
                          <a:ext uri="{FF2B5EF4-FFF2-40B4-BE49-F238E27FC236}">
                            <a16:creationId xmlns:a16="http://schemas.microsoft.com/office/drawing/2014/main" xmlns="" id="{D82B170F-E141-4CE7-8B8E-7D84CDEE3052}"/>
                          </a:ext>
                        </a:extLst>
                      </p:cNvPr>
                      <p:cNvPicPr/>
                      <p:nvPr/>
                    </p:nvPicPr>
                    <p:blipFill>
                      <a:blip r:embed="rId7"/>
                      <a:stretch>
                        <a:fillRect/>
                      </a:stretch>
                    </p:blipFill>
                    <p:spPr>
                      <a:xfrm>
                        <a:off x="57150" y="819150"/>
                        <a:ext cx="8982818" cy="3505200"/>
                      </a:xfrm>
                      <a:prstGeom prst="rect">
                        <a:avLst/>
                      </a:prstGeom>
                    </p:spPr>
                  </p:pic>
                </p:oleObj>
              </mc:Fallback>
            </mc:AlternateContent>
          </a:graphicData>
        </a:graphic>
      </p:graphicFrame>
    </p:spTree>
    <p:extLst>
      <p:ext uri="{BB962C8B-B14F-4D97-AF65-F5344CB8AC3E}">
        <p14:creationId xmlns:p14="http://schemas.microsoft.com/office/powerpoint/2010/main" val="3934603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2|10.4"/>
</p:tagLst>
</file>

<file path=ppt/tags/tag2.xml><?xml version="1.0" encoding="utf-8"?>
<p:tagLst xmlns:a="http://schemas.openxmlformats.org/drawingml/2006/main" xmlns:r="http://schemas.openxmlformats.org/officeDocument/2006/relationships" xmlns:p="http://schemas.openxmlformats.org/presentationml/2006/main">
  <p:tag name="TIMING" val="|0.5|7.3"/>
</p:tagLst>
</file>

<file path=ppt/tags/tag3.xml><?xml version="1.0" encoding="utf-8"?>
<p:tagLst xmlns:a="http://schemas.openxmlformats.org/drawingml/2006/main" xmlns:r="http://schemas.openxmlformats.org/officeDocument/2006/relationships" xmlns:p="http://schemas.openxmlformats.org/presentationml/2006/main">
  <p:tag name="TIMING" val="|2.6|8.8"/>
</p:tagLst>
</file>

<file path=ppt/tags/tag4.xml><?xml version="1.0" encoding="utf-8"?>
<p:tagLst xmlns:a="http://schemas.openxmlformats.org/drawingml/2006/main" xmlns:r="http://schemas.openxmlformats.org/officeDocument/2006/relationships" xmlns:p="http://schemas.openxmlformats.org/presentationml/2006/main">
  <p:tag name="TIMING" val="|2.6|5.7|1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1788</TotalTime>
  <Words>1100</Words>
  <Application>Microsoft Office PowerPoint</Application>
  <PresentationFormat>On-screen Show (16:9)</PresentationFormat>
  <Paragraphs>79</Paragraphs>
  <Slides>31</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HP001 4 hàng</vt:lpstr>
      <vt:lpstr>HP001 5H</vt:lpstr>
      <vt:lpstr>Times New Roman</vt:lpstr>
      <vt:lpstr>Office Theme</vt:lpstr>
      <vt:lpstr>1_Office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MeoMeo</cp:lastModifiedBy>
  <cp:revision>137</cp:revision>
  <dcterms:created xsi:type="dcterms:W3CDTF">2020-04-05T01:12:15Z</dcterms:created>
  <dcterms:modified xsi:type="dcterms:W3CDTF">2022-02-27T13:07:17Z</dcterms:modified>
</cp:coreProperties>
</file>